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Inter"/>
      <p:bold r:id="rId34"/>
      <p:boldItalic r:id="rId35"/>
    </p:embeddedFont>
    <p:embeddedFont>
      <p:font typeface="Libre Baskerville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iS9MdtJOdn80sxx0B38rRuvVz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Inter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bold.fntdata"/><Relationship Id="rId14" Type="http://schemas.openxmlformats.org/officeDocument/2006/relationships/slide" Target="slides/slide9.xml"/><Relationship Id="rId36" Type="http://schemas.openxmlformats.org/officeDocument/2006/relationships/font" Target="fonts/LibreBaskerville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ibreBaskervill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.jp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599" l="0" r="0" t="-1660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12582">
            <a:off x="2993216" y="5368496"/>
            <a:ext cx="11729942" cy="19050"/>
          </a:xfrm>
          <a:custGeom>
            <a:rect b="b" l="l" r="r" t="t"/>
            <a:pathLst>
              <a:path extrusionOk="0" h="25400" w="15639923">
                <a:moveTo>
                  <a:pt x="12700" y="0"/>
                </a:moveTo>
                <a:lnTo>
                  <a:pt x="15627223" y="0"/>
                </a:lnTo>
                <a:cubicBezTo>
                  <a:pt x="15634208" y="0"/>
                  <a:pt x="15639923" y="5715"/>
                  <a:pt x="15639923" y="12700"/>
                </a:cubicBezTo>
                <a:cubicBezTo>
                  <a:pt x="15639923" y="19685"/>
                  <a:pt x="15634208" y="25400"/>
                  <a:pt x="15627223" y="25400"/>
                </a:cubicBezTo>
                <a:lnTo>
                  <a:pt x="12700" y="25400"/>
                </a:lnTo>
                <a:cubicBezTo>
                  <a:pt x="5715" y="25400"/>
                  <a:pt x="0" y="19685"/>
                  <a:pt x="0" y="12700"/>
                </a:cubicBezTo>
                <a:cubicBezTo>
                  <a:pt x="0" y="5715"/>
                  <a:pt x="5715" y="0"/>
                  <a:pt x="127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 rot="5417063">
            <a:off x="4600718" y="4187575"/>
            <a:ext cx="1928813" cy="9525"/>
          </a:xfrm>
          <a:custGeom>
            <a:rect b="b" l="l" r="r" t="t"/>
            <a:pathLst>
              <a:path extrusionOk="0" h="12700" w="2571750">
                <a:moveTo>
                  <a:pt x="6350" y="0"/>
                </a:moveTo>
                <a:lnTo>
                  <a:pt x="2565400" y="0"/>
                </a:lnTo>
                <a:cubicBezTo>
                  <a:pt x="2568956" y="0"/>
                  <a:pt x="2571750" y="2794"/>
                  <a:pt x="2571750" y="6350"/>
                </a:cubicBezTo>
                <a:cubicBezTo>
                  <a:pt x="2571750" y="9906"/>
                  <a:pt x="2568956" y="12700"/>
                  <a:pt x="2565400" y="12700"/>
                </a:cubicBezTo>
                <a:lnTo>
                  <a:pt x="6350" y="12700"/>
                </a:lnTo>
                <a:cubicBezTo>
                  <a:pt x="2794" y="12700"/>
                  <a:pt x="0" y="9906"/>
                  <a:pt x="0" y="6350"/>
                </a:cubicBezTo>
                <a:cubicBezTo>
                  <a:pt x="0" y="2794"/>
                  <a:pt x="2794" y="0"/>
                  <a:pt x="63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5555574" y="1982071"/>
            <a:ext cx="101844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5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"Proyecto Ingeniería de software II primer incremento para control de stock y cilindros para empresa Valgas e Hijo SPA"</a:t>
            </a:r>
            <a:endParaRPr/>
          </a:p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278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2928900" y="4820663"/>
            <a:ext cx="59754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/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Anakin Adolfo Benavides Romero</a:t>
            </a:r>
            <a:endParaRPr b="0" i="0" sz="231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1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Tomas Andres Burgos Bottari</a:t>
            </a:r>
            <a:endParaRPr sz="231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Diego Alonso Herrera Molina</a:t>
            </a:r>
            <a:endParaRPr b="0" i="0" sz="231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1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Juan Pablo Olmedo Saavedra</a:t>
            </a:r>
            <a:endParaRPr sz="231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Sebastián Ignacio Valdovinos Bravo</a:t>
            </a:r>
            <a:endParaRPr/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Cristóbal Alejandro Valenzuela Rojas</a:t>
            </a:r>
            <a:endParaRPr/>
          </a:p>
          <a:p>
            <a:pPr indent="0" lvl="0" marL="0" marR="0" rtl="0" algn="l">
              <a:lnSpc>
                <a:spcPct val="11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1"/>
            <a:ext cx="18288000" cy="2153507"/>
          </a:xfrm>
          <a:custGeom>
            <a:rect b="b" l="l" r="r" t="t"/>
            <a:pathLst>
              <a:path extrusionOk="0" h="2871343" w="24384000">
                <a:moveTo>
                  <a:pt x="0" y="0"/>
                </a:moveTo>
                <a:lnTo>
                  <a:pt x="24384000" y="0"/>
                </a:lnTo>
                <a:lnTo>
                  <a:pt x="24384000" y="2871343"/>
                </a:lnTo>
                <a:lnTo>
                  <a:pt x="0" y="2871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3634" l="0" r="0" t="-83637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0" y="8230080"/>
            <a:ext cx="18288000" cy="2056923"/>
          </a:xfrm>
          <a:custGeom>
            <a:rect b="b" l="l" r="r" t="t"/>
            <a:pathLst>
              <a:path extrusionOk="0" h="2742565" w="24384000">
                <a:moveTo>
                  <a:pt x="0" y="0"/>
                </a:moveTo>
                <a:lnTo>
                  <a:pt x="24384000" y="0"/>
                </a:lnTo>
                <a:lnTo>
                  <a:pt x="24384000" y="2742565"/>
                </a:lnTo>
                <a:lnTo>
                  <a:pt x="0" y="2742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9914" l="0" r="0" t="-89914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2665445" y="2788003"/>
            <a:ext cx="2690145" cy="2501931"/>
          </a:xfrm>
          <a:custGeom>
            <a:rect b="b" l="l" r="r" t="t"/>
            <a:pathLst>
              <a:path extrusionOk="0" h="3335909" w="3586861">
                <a:moveTo>
                  <a:pt x="0" y="0"/>
                </a:moveTo>
                <a:lnTo>
                  <a:pt x="3586861" y="0"/>
                </a:lnTo>
                <a:lnTo>
                  <a:pt x="3586861" y="3335909"/>
                </a:lnTo>
                <a:lnTo>
                  <a:pt x="0" y="3335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5" r="-54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6996582" y="8818782"/>
            <a:ext cx="355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Santiago, </a:t>
            </a:r>
            <a:r>
              <a:rPr b="1" lang="en-US" sz="19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</a:t>
            </a:r>
            <a:r>
              <a:rPr b="1" i="0" lang="en-US" sz="19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b="1" lang="en-US" sz="19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Agosto </a:t>
            </a:r>
            <a:r>
              <a:rPr b="1" i="0" lang="en-US" sz="19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2025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2822029" y="6029189"/>
            <a:ext cx="5912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Ingeniería Civil Informática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Facultad de Ingeniería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2822029" y="7141423"/>
            <a:ext cx="403443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Profesor: Paulo Quinsacara Jofré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221" name="Google Shape;221;p10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22" name="Google Shape;222;p10"/>
          <p:cNvSpPr txBox="1"/>
          <p:nvPr/>
        </p:nvSpPr>
        <p:spPr>
          <a:xfrm>
            <a:off x="755388" y="1467990"/>
            <a:ext cx="16560495" cy="1917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Diagramas muestran el flujo de mensajes entre actores, interfaces, controladores y base de datos, ilustrando funciones como ingreso, roles, permisos, recuperación de contraseña, cierre por inactividad y registro de cilindros.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194433" y="253880"/>
            <a:ext cx="12678500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755400" y="3855300"/>
            <a:ext cx="8016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CU01- ingresando al sistema mediante a usuario y contraseña 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9902774" y="3855300"/>
            <a:ext cx="6717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CU02- Definiendo los roles de usuarios</a:t>
            </a:r>
            <a:endParaRPr/>
          </a:p>
        </p:txBody>
      </p:sp>
      <p:pic>
        <p:nvPicPr>
          <p:cNvPr id="226" name="Google Shape;22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2775" y="4522525"/>
            <a:ext cx="7413099" cy="4186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00" y="4397050"/>
            <a:ext cx="7539974" cy="43122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233" name="Google Shape;233;p11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34" name="Google Shape;234;p11"/>
          <p:cNvSpPr txBox="1"/>
          <p:nvPr/>
        </p:nvSpPr>
        <p:spPr>
          <a:xfrm>
            <a:off x="187176" y="284163"/>
            <a:ext cx="12954116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451230" y="2555214"/>
            <a:ext cx="8318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CU03- 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Asignando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permisos por módulo 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8991807" y="2555189"/>
            <a:ext cx="831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CU04- Solicitando recuperación de contraseña</a:t>
            </a:r>
            <a:endParaRPr/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00" y="3429000"/>
            <a:ext cx="7200122" cy="37316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0524" y="3429000"/>
            <a:ext cx="8741025" cy="373163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244" name="Google Shape;244;p12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45" name="Google Shape;245;p12"/>
          <p:cNvSpPr txBox="1"/>
          <p:nvPr/>
        </p:nvSpPr>
        <p:spPr>
          <a:xfrm>
            <a:off x="156743" y="284163"/>
            <a:ext cx="12847153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46" name="Google Shape;246;p12"/>
          <p:cNvSpPr txBox="1"/>
          <p:nvPr/>
        </p:nvSpPr>
        <p:spPr>
          <a:xfrm>
            <a:off x="573734" y="2656275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CU4.2-Restableciendo contraseña desde enlace</a:t>
            </a:r>
            <a:endParaRPr/>
          </a:p>
        </p:txBody>
      </p:sp>
      <p:sp>
        <p:nvSpPr>
          <p:cNvPr id="247" name="Google Shape;247;p12"/>
          <p:cNvSpPr txBox="1"/>
          <p:nvPr/>
        </p:nvSpPr>
        <p:spPr>
          <a:xfrm>
            <a:off x="9493588" y="2656275"/>
            <a:ext cx="831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CU05-Cerrando </a:t>
            </a:r>
            <a:r>
              <a:rPr b="1" lang="en-US" sz="2337">
                <a:latin typeface="Calibri"/>
                <a:ea typeface="Calibri"/>
                <a:cs typeface="Calibri"/>
                <a:sym typeface="Calibri"/>
              </a:rPr>
              <a:t>automáticamente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b="1" lang="en-US" sz="2337">
                <a:latin typeface="Calibri"/>
                <a:ea typeface="Calibri"/>
                <a:cs typeface="Calibri"/>
                <a:sym typeface="Calibri"/>
              </a:rPr>
              <a:t>sesión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por inactividad</a:t>
            </a:r>
            <a:endParaRPr/>
          </a:p>
        </p:txBody>
      </p:sp>
      <p:pic>
        <p:nvPicPr>
          <p:cNvPr id="248" name="Google Shape;24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63" y="3464625"/>
            <a:ext cx="8318400" cy="335775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7050" y="3464625"/>
            <a:ext cx="7431491" cy="33577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/>
          <p:nvPr/>
        </p:nvSpPr>
        <p:spPr>
          <a:xfrm>
            <a:off x="0" y="0"/>
            <a:ext cx="18432549" cy="1236577"/>
          </a:xfrm>
          <a:custGeom>
            <a:rect b="b" l="l" r="r" t="t"/>
            <a:pathLst>
              <a:path extrusionOk="0" h="1648769" w="24576731">
                <a:moveTo>
                  <a:pt x="0" y="0"/>
                </a:moveTo>
                <a:lnTo>
                  <a:pt x="24576731" y="0"/>
                </a:lnTo>
                <a:lnTo>
                  <a:pt x="24576731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4565" l="0" r="0" t="-184565"/>
            </a:stretch>
          </a:blipFill>
          <a:ln>
            <a:noFill/>
          </a:ln>
        </p:spPr>
      </p:sp>
      <p:sp>
        <p:nvSpPr>
          <p:cNvPr id="255" name="Google Shape;255;p13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56" name="Google Shape;256;p13"/>
          <p:cNvSpPr txBox="1"/>
          <p:nvPr/>
        </p:nvSpPr>
        <p:spPr>
          <a:xfrm>
            <a:off x="97359" y="284163"/>
            <a:ext cx="12823059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57" name="Google Shape;257;p13"/>
          <p:cNvSpPr txBox="1"/>
          <p:nvPr/>
        </p:nvSpPr>
        <p:spPr>
          <a:xfrm>
            <a:off x="217234" y="2423066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CU06-Registrando cilindros nuevos</a:t>
            </a:r>
            <a:endParaRPr/>
          </a:p>
        </p:txBody>
      </p:sp>
      <p:sp>
        <p:nvSpPr>
          <p:cNvPr id="258" name="Google Shape;258;p13"/>
          <p:cNvSpPr txBox="1"/>
          <p:nvPr/>
        </p:nvSpPr>
        <p:spPr>
          <a:xfrm>
            <a:off x="9213064" y="2423066"/>
            <a:ext cx="87039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CU07-Validando </a:t>
            </a:r>
            <a:r>
              <a:rPr b="1" lang="en-US" sz="2337">
                <a:latin typeface="Calibri"/>
                <a:ea typeface="Calibri"/>
                <a:cs typeface="Calibri"/>
                <a:sym typeface="Calibri"/>
              </a:rPr>
              <a:t>automáticamente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los formatos al registrar cilindros</a:t>
            </a:r>
            <a:endParaRPr/>
          </a:p>
        </p:txBody>
      </p:sp>
      <p:pic>
        <p:nvPicPr>
          <p:cNvPr id="259" name="Google Shape;2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38" y="3404675"/>
            <a:ext cx="8012317" cy="3713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3075" y="3404675"/>
            <a:ext cx="8499760" cy="37133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266" name="Google Shape;266;p14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67" name="Google Shape;267;p14"/>
          <p:cNvSpPr txBox="1"/>
          <p:nvPr/>
        </p:nvSpPr>
        <p:spPr>
          <a:xfrm>
            <a:off x="99830" y="253880"/>
            <a:ext cx="12678500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99830" y="2961303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CU08-Modificando el estado del cilindro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9144000" y="2961303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CU09-Buscando cilindros por tipo</a:t>
            </a:r>
            <a:endParaRPr/>
          </a:p>
        </p:txBody>
      </p:sp>
      <p:pic>
        <p:nvPicPr>
          <p:cNvPr id="270" name="Google Shape;2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175" y="3748100"/>
            <a:ext cx="6525651" cy="38481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0" y="3748100"/>
            <a:ext cx="7906475" cy="38481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0" y="0"/>
            <a:ext cx="18318440" cy="1236577"/>
          </a:xfrm>
          <a:custGeom>
            <a:rect b="b" l="l" r="r" t="t"/>
            <a:pathLst>
              <a:path extrusionOk="0" h="1648769" w="24424587">
                <a:moveTo>
                  <a:pt x="0" y="0"/>
                </a:moveTo>
                <a:lnTo>
                  <a:pt x="24424587" y="0"/>
                </a:lnTo>
                <a:lnTo>
                  <a:pt x="24424587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3122" l="0" r="0" t="-183122"/>
            </a:stretch>
          </a:blipFill>
          <a:ln>
            <a:noFill/>
          </a:ln>
        </p:spPr>
      </p:sp>
      <p:sp>
        <p:nvSpPr>
          <p:cNvPr id="277" name="Google Shape;277;p15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78" name="Google Shape;278;p15"/>
          <p:cNvSpPr txBox="1"/>
          <p:nvPr/>
        </p:nvSpPr>
        <p:spPr>
          <a:xfrm>
            <a:off x="161804" y="284163"/>
            <a:ext cx="12774910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sp>
        <p:nvSpPr>
          <p:cNvPr id="279" name="Google Shape;279;p15"/>
          <p:cNvSpPr txBox="1"/>
          <p:nvPr/>
        </p:nvSpPr>
        <p:spPr>
          <a:xfrm>
            <a:off x="705054" y="2246228"/>
            <a:ext cx="831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CU10-Generando alerta de stock minimo</a:t>
            </a:r>
            <a:endParaRPr/>
          </a:p>
        </p:txBody>
      </p:sp>
      <p:sp>
        <p:nvSpPr>
          <p:cNvPr id="280" name="Google Shape;280;p15"/>
          <p:cNvSpPr txBox="1"/>
          <p:nvPr/>
        </p:nvSpPr>
        <p:spPr>
          <a:xfrm>
            <a:off x="9132046" y="2246228"/>
            <a:ext cx="831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CU11-Registrando </a:t>
            </a:r>
            <a:r>
              <a:rPr b="1" lang="en-US" sz="2337">
                <a:latin typeface="Calibri"/>
                <a:ea typeface="Calibri"/>
                <a:cs typeface="Calibri"/>
                <a:sym typeface="Calibri"/>
              </a:rPr>
              <a:t>pérdidas</a:t>
            </a: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 daños</a:t>
            </a:r>
            <a:endParaRPr/>
          </a:p>
        </p:txBody>
      </p:sp>
      <p:pic>
        <p:nvPicPr>
          <p:cNvPr id="281" name="Google Shape;2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00" y="3370502"/>
            <a:ext cx="8890064" cy="41496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6375" y="3370500"/>
            <a:ext cx="6844075" cy="414964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288" name="Google Shape;288;p16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7359" y="2423066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CU12-Generando reporte diario de stock</a:t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8415819" y="2423066"/>
            <a:ext cx="831846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CU13-Consultando el historial de cambios en inventario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97359" y="284163"/>
            <a:ext cx="12774910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Proceso: Diagramas de Secuencia</a:t>
            </a:r>
            <a:endParaRPr/>
          </a:p>
        </p:txBody>
      </p:sp>
      <p:pic>
        <p:nvPicPr>
          <p:cNvPr id="292" name="Google Shape;2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763" y="3348550"/>
            <a:ext cx="6732461" cy="3589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9525" y="3348550"/>
            <a:ext cx="7227826" cy="3589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/>
        </p:nvSpPr>
        <p:spPr>
          <a:xfrm>
            <a:off x="2400746" y="2787725"/>
            <a:ext cx="8069015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HTML, CSS y JavaScript para la interacción directa con el usuario.</a:t>
            </a:r>
            <a:endParaRPr/>
          </a:p>
        </p:txBody>
      </p:sp>
      <p:sp>
        <p:nvSpPr>
          <p:cNvPr id="299" name="Google Shape;299;p17"/>
          <p:cNvSpPr txBox="1"/>
          <p:nvPr/>
        </p:nvSpPr>
        <p:spPr>
          <a:xfrm>
            <a:off x="2400746" y="4739701"/>
            <a:ext cx="8069015" cy="974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Lógica de procesamiento en Node.js con Express.js, API REST, autenticación y controladores.</a:t>
            </a:r>
            <a:endParaRPr/>
          </a:p>
        </p:txBody>
      </p:sp>
      <p:sp>
        <p:nvSpPr>
          <p:cNvPr id="300" name="Google Shape;300;p17"/>
          <p:cNvSpPr txBox="1"/>
          <p:nvPr/>
        </p:nvSpPr>
        <p:spPr>
          <a:xfrm>
            <a:off x="2400746" y="7261202"/>
            <a:ext cx="8069015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 PostgreSQL para almacenar usuarios, inventario y registros.</a:t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302" name="Google Shape;302;p17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descr="preencoded.png" id="303" name="Google Shape;303;p17"/>
          <p:cNvSpPr/>
          <p:nvPr/>
        </p:nvSpPr>
        <p:spPr>
          <a:xfrm>
            <a:off x="10277015" y="1716966"/>
            <a:ext cx="7507531" cy="6853067"/>
          </a:xfrm>
          <a:custGeom>
            <a:rect b="b" l="l" r="r" t="t"/>
            <a:pathLst>
              <a:path extrusionOk="0" h="11569700" w="12674600">
                <a:moveTo>
                  <a:pt x="0" y="0"/>
                </a:moveTo>
                <a:lnTo>
                  <a:pt x="12674600" y="0"/>
                </a:lnTo>
                <a:lnTo>
                  <a:pt x="12674600" y="11569700"/>
                </a:lnTo>
                <a:lnTo>
                  <a:pt x="0" y="11569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4" name="Google Shape;304;p17"/>
          <p:cNvGrpSpPr/>
          <p:nvPr/>
        </p:nvGrpSpPr>
        <p:grpSpPr>
          <a:xfrm rot="5400000">
            <a:off x="657279" y="2217620"/>
            <a:ext cx="2060286" cy="1711709"/>
            <a:chOff x="0" y="-142875"/>
            <a:chExt cx="812800" cy="675283"/>
          </a:xfrm>
        </p:grpSpPr>
        <p:sp>
          <p:nvSpPr>
            <p:cNvPr id="305" name="Google Shape;305;p17"/>
            <p:cNvSpPr/>
            <p:nvPr/>
          </p:nvSpPr>
          <p:spPr>
            <a:xfrm>
              <a:off x="0" y="0"/>
              <a:ext cx="812800" cy="532408"/>
            </a:xfrm>
            <a:custGeom>
              <a:rect b="b" l="l" r="r" t="t"/>
              <a:pathLst>
                <a:path extrusionOk="0" h="532408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66204"/>
                  </a:lnTo>
                  <a:lnTo>
                    <a:pt x="609600" y="532408"/>
                  </a:lnTo>
                  <a:lnTo>
                    <a:pt x="0" y="532408"/>
                  </a:lnTo>
                  <a:lnTo>
                    <a:pt x="203200" y="26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06" name="Google Shape;306;p17"/>
            <p:cNvSpPr txBox="1"/>
            <p:nvPr/>
          </p:nvSpPr>
          <p:spPr>
            <a:xfrm>
              <a:off x="177800" y="-142875"/>
              <a:ext cx="558800" cy="67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 rot="5400000">
            <a:off x="657279" y="4410698"/>
            <a:ext cx="2060286" cy="1711709"/>
            <a:chOff x="0" y="-142875"/>
            <a:chExt cx="812800" cy="675283"/>
          </a:xfrm>
        </p:grpSpPr>
        <p:sp>
          <p:nvSpPr>
            <p:cNvPr id="308" name="Google Shape;308;p17"/>
            <p:cNvSpPr/>
            <p:nvPr/>
          </p:nvSpPr>
          <p:spPr>
            <a:xfrm>
              <a:off x="0" y="0"/>
              <a:ext cx="812800" cy="532408"/>
            </a:xfrm>
            <a:custGeom>
              <a:rect b="b" l="l" r="r" t="t"/>
              <a:pathLst>
                <a:path extrusionOk="0" h="532408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66204"/>
                  </a:lnTo>
                  <a:lnTo>
                    <a:pt x="609600" y="532408"/>
                  </a:lnTo>
                  <a:lnTo>
                    <a:pt x="0" y="532408"/>
                  </a:lnTo>
                  <a:lnTo>
                    <a:pt x="203200" y="26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09" name="Google Shape;309;p17"/>
            <p:cNvSpPr txBox="1"/>
            <p:nvPr/>
          </p:nvSpPr>
          <p:spPr>
            <a:xfrm>
              <a:off x="177800" y="-142875"/>
              <a:ext cx="558800" cy="67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17"/>
          <p:cNvGrpSpPr/>
          <p:nvPr/>
        </p:nvGrpSpPr>
        <p:grpSpPr>
          <a:xfrm rot="5400000">
            <a:off x="657279" y="6585880"/>
            <a:ext cx="2060286" cy="1711709"/>
            <a:chOff x="0" y="-142875"/>
            <a:chExt cx="812800" cy="675283"/>
          </a:xfrm>
        </p:grpSpPr>
        <p:sp>
          <p:nvSpPr>
            <p:cNvPr id="311" name="Google Shape;311;p17"/>
            <p:cNvSpPr/>
            <p:nvPr/>
          </p:nvSpPr>
          <p:spPr>
            <a:xfrm>
              <a:off x="0" y="0"/>
              <a:ext cx="812800" cy="532408"/>
            </a:xfrm>
            <a:custGeom>
              <a:rect b="b" l="l" r="r" t="t"/>
              <a:pathLst>
                <a:path extrusionOk="0" h="532408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66204"/>
                  </a:lnTo>
                  <a:lnTo>
                    <a:pt x="609600" y="532408"/>
                  </a:lnTo>
                  <a:lnTo>
                    <a:pt x="0" y="532408"/>
                  </a:lnTo>
                  <a:lnTo>
                    <a:pt x="203200" y="26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12" name="Google Shape;312;p17"/>
            <p:cNvSpPr txBox="1"/>
            <p:nvPr/>
          </p:nvSpPr>
          <p:spPr>
            <a:xfrm>
              <a:off x="177800" y="-142875"/>
              <a:ext cx="558800" cy="67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17"/>
          <p:cNvSpPr/>
          <p:nvPr/>
        </p:nvSpPr>
        <p:spPr>
          <a:xfrm>
            <a:off x="1238952" y="2789115"/>
            <a:ext cx="534780" cy="770854"/>
          </a:xfrm>
          <a:custGeom>
            <a:rect b="b" l="l" r="r" t="t"/>
            <a:pathLst>
              <a:path extrusionOk="0" h="770854" w="534780">
                <a:moveTo>
                  <a:pt x="0" y="0"/>
                </a:moveTo>
                <a:lnTo>
                  <a:pt x="534780" y="0"/>
                </a:lnTo>
                <a:lnTo>
                  <a:pt x="534780" y="770854"/>
                </a:lnTo>
                <a:lnTo>
                  <a:pt x="0" y="7708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7"/>
          <p:cNvSpPr/>
          <p:nvPr/>
        </p:nvSpPr>
        <p:spPr>
          <a:xfrm>
            <a:off x="1141768" y="4913243"/>
            <a:ext cx="729149" cy="815831"/>
          </a:xfrm>
          <a:custGeom>
            <a:rect b="b" l="l" r="r" t="t"/>
            <a:pathLst>
              <a:path extrusionOk="0" h="815831" w="729149">
                <a:moveTo>
                  <a:pt x="0" y="0"/>
                </a:moveTo>
                <a:lnTo>
                  <a:pt x="729149" y="0"/>
                </a:lnTo>
                <a:lnTo>
                  <a:pt x="729149" y="815831"/>
                </a:lnTo>
                <a:lnTo>
                  <a:pt x="0" y="815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7"/>
          <p:cNvSpPr/>
          <p:nvPr/>
        </p:nvSpPr>
        <p:spPr>
          <a:xfrm>
            <a:off x="1141768" y="7106321"/>
            <a:ext cx="758943" cy="939868"/>
          </a:xfrm>
          <a:custGeom>
            <a:rect b="b" l="l" r="r" t="t"/>
            <a:pathLst>
              <a:path extrusionOk="0" h="939868" w="758943">
                <a:moveTo>
                  <a:pt x="0" y="0"/>
                </a:moveTo>
                <a:lnTo>
                  <a:pt x="758943" y="0"/>
                </a:lnTo>
                <a:lnTo>
                  <a:pt x="758943" y="939868"/>
                </a:lnTo>
                <a:lnTo>
                  <a:pt x="0" y="939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17"/>
          <p:cNvSpPr txBox="1"/>
          <p:nvPr/>
        </p:nvSpPr>
        <p:spPr>
          <a:xfrm>
            <a:off x="2400746" y="2392437"/>
            <a:ext cx="3001119" cy="423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12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Capa Visual</a:t>
            </a:r>
            <a:endParaRPr/>
          </a:p>
        </p:txBody>
      </p:sp>
      <p:sp>
        <p:nvSpPr>
          <p:cNvPr id="317" name="Google Shape;317;p17"/>
          <p:cNvSpPr txBox="1"/>
          <p:nvPr/>
        </p:nvSpPr>
        <p:spPr>
          <a:xfrm>
            <a:off x="2400746" y="4368875"/>
            <a:ext cx="3001119" cy="423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12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Capa logica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2400752" y="6551975"/>
            <a:ext cx="4813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12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Capa de acceso a datos</a:t>
            </a:r>
            <a:endParaRPr/>
          </a:p>
        </p:txBody>
      </p:sp>
      <p:sp>
        <p:nvSpPr>
          <p:cNvPr id="319" name="Google Shape;319;p17"/>
          <p:cNvSpPr txBox="1"/>
          <p:nvPr/>
        </p:nvSpPr>
        <p:spPr>
          <a:xfrm>
            <a:off x="831568" y="8579559"/>
            <a:ext cx="12905021" cy="1448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Vista de Desarrollo describe la arquitectura del sistema en capas cliente-servidor. El Frontend gestiona la interfaz de usuario, el Backend procesa la lógica de negocio y se comunica con servicios externos como Nodemailer, y la Base de Datos PostgreSQL asegura la persistencia de la información.</a:t>
            </a:r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163415" y="248529"/>
            <a:ext cx="15447941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de Desarrollo: Diagrama de arquitectura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25" name="Google Shape;325;p18"/>
          <p:cNvSpPr/>
          <p:nvPr/>
        </p:nvSpPr>
        <p:spPr>
          <a:xfrm>
            <a:off x="0" y="1372244"/>
            <a:ext cx="9505950" cy="8677275"/>
          </a:xfrm>
          <a:custGeom>
            <a:rect b="b" l="l" r="r" t="t"/>
            <a:pathLst>
              <a:path extrusionOk="0" h="11569700" w="12674600">
                <a:moveTo>
                  <a:pt x="0" y="0"/>
                </a:moveTo>
                <a:lnTo>
                  <a:pt x="12674600" y="0"/>
                </a:lnTo>
                <a:lnTo>
                  <a:pt x="12674600" y="11569700"/>
                </a:lnTo>
                <a:lnTo>
                  <a:pt x="0" y="11569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18"/>
          <p:cNvSpPr/>
          <p:nvPr/>
        </p:nvSpPr>
        <p:spPr>
          <a:xfrm>
            <a:off x="0" y="0"/>
            <a:ext cx="18287988" cy="1204341"/>
          </a:xfrm>
          <a:custGeom>
            <a:rect b="b" l="l" r="r" t="t"/>
            <a:pathLst>
              <a:path extrusionOk="0" h="1605788" w="24383984">
                <a:moveTo>
                  <a:pt x="0" y="0"/>
                </a:moveTo>
                <a:lnTo>
                  <a:pt x="24383984" y="0"/>
                </a:lnTo>
                <a:lnTo>
                  <a:pt x="24383984" y="1605788"/>
                </a:lnTo>
                <a:lnTo>
                  <a:pt x="0" y="1605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8960" l="0" r="0" t="-188960"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grpSp>
        <p:nvGrpSpPr>
          <p:cNvPr id="328" name="Google Shape;328;p18"/>
          <p:cNvGrpSpPr/>
          <p:nvPr/>
        </p:nvGrpSpPr>
        <p:grpSpPr>
          <a:xfrm>
            <a:off x="10150261" y="6259567"/>
            <a:ext cx="3086100" cy="1273257"/>
            <a:chOff x="0" y="-142875"/>
            <a:chExt cx="812800" cy="335343"/>
          </a:xfrm>
        </p:grpSpPr>
        <p:sp>
          <p:nvSpPr>
            <p:cNvPr id="329" name="Google Shape;329;p18"/>
            <p:cNvSpPr/>
            <p:nvPr/>
          </p:nvSpPr>
          <p:spPr>
            <a:xfrm>
              <a:off x="0" y="0"/>
              <a:ext cx="812800" cy="192468"/>
            </a:xfrm>
            <a:custGeom>
              <a:rect b="b" l="l" r="r" t="t"/>
              <a:pathLst>
                <a:path extrusionOk="0" h="1924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2468"/>
                  </a:lnTo>
                  <a:lnTo>
                    <a:pt x="0" y="192468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30" name="Google Shape;330;p18"/>
            <p:cNvSpPr txBox="1"/>
            <p:nvPr/>
          </p:nvSpPr>
          <p:spPr>
            <a:xfrm>
              <a:off x="0" y="-142875"/>
              <a:ext cx="812800" cy="3353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18"/>
          <p:cNvSpPr txBox="1"/>
          <p:nvPr/>
        </p:nvSpPr>
        <p:spPr>
          <a:xfrm>
            <a:off x="247386" y="225133"/>
            <a:ext cx="9902875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Diagrama de Componentes</a:t>
            </a:r>
            <a:endParaRPr/>
          </a:p>
        </p:txBody>
      </p:sp>
      <p:sp>
        <p:nvSpPr>
          <p:cNvPr id="332" name="Google Shape;332;p18"/>
          <p:cNvSpPr txBox="1"/>
          <p:nvPr/>
        </p:nvSpPr>
        <p:spPr>
          <a:xfrm>
            <a:off x="10135141" y="2380353"/>
            <a:ext cx="7500266" cy="168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capa visual del sistema, compuesta por archivos HTML, CSS y JavaScript, agrupados bajo el bloque "Vistas". Se comunica con el backend enviando solicitudes HTTP/JSON para la interacción del usuario.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10135141" y="4289033"/>
            <a:ext cx="7598847" cy="2332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2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Contiene la API REST (Node.js y Express), middleware de autenticación y controladores para la lógica de negocio. Incluye el servicio Nodemailer.js para envío de correos, gestionando las operaciones del sistema.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194920" y="6986460"/>
            <a:ext cx="7788420" cy="2332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2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2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Ubicada a la derecha inferior, la base de datos PostgreSQL es accedida directamente por los controladores para almacenar y recuperar toda la información del sistema de manera eficiente y segura.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6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8"/>
          <p:cNvSpPr txBox="1"/>
          <p:nvPr/>
        </p:nvSpPr>
        <p:spPr>
          <a:xfrm>
            <a:off x="10203947" y="6845400"/>
            <a:ext cx="25500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37" u="none" cap="none" strike="noStrike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</p:txBody>
      </p:sp>
      <p:grpSp>
        <p:nvGrpSpPr>
          <p:cNvPr id="336" name="Google Shape;336;p18"/>
          <p:cNvGrpSpPr/>
          <p:nvPr/>
        </p:nvGrpSpPr>
        <p:grpSpPr>
          <a:xfrm>
            <a:off x="10135141" y="3562674"/>
            <a:ext cx="3086100" cy="1210799"/>
            <a:chOff x="0" y="-142875"/>
            <a:chExt cx="882812" cy="346362"/>
          </a:xfrm>
        </p:grpSpPr>
        <p:sp>
          <p:nvSpPr>
            <p:cNvPr id="337" name="Google Shape;337;p18"/>
            <p:cNvSpPr/>
            <p:nvPr/>
          </p:nvSpPr>
          <p:spPr>
            <a:xfrm>
              <a:off x="0" y="0"/>
              <a:ext cx="882812" cy="203487"/>
            </a:xfrm>
            <a:custGeom>
              <a:rect b="b" l="l" r="r" t="t"/>
              <a:pathLst>
                <a:path extrusionOk="0" h="203487" w="882812">
                  <a:moveTo>
                    <a:pt x="0" y="0"/>
                  </a:moveTo>
                  <a:lnTo>
                    <a:pt x="882812" y="0"/>
                  </a:lnTo>
                  <a:lnTo>
                    <a:pt x="882812" y="203487"/>
                  </a:lnTo>
                  <a:lnTo>
                    <a:pt x="0" y="203487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38" name="Google Shape;338;p18"/>
            <p:cNvSpPr txBox="1"/>
            <p:nvPr/>
          </p:nvSpPr>
          <p:spPr>
            <a:xfrm>
              <a:off x="0" y="-142875"/>
              <a:ext cx="882812" cy="346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18"/>
          <p:cNvSpPr txBox="1"/>
          <p:nvPr/>
        </p:nvSpPr>
        <p:spPr>
          <a:xfrm>
            <a:off x="10150238" y="4100747"/>
            <a:ext cx="2657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37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Capa Lógica</a:t>
            </a:r>
            <a:endParaRPr/>
          </a:p>
        </p:txBody>
      </p:sp>
      <p:grpSp>
        <p:nvGrpSpPr>
          <p:cNvPr id="340" name="Google Shape;340;p18"/>
          <p:cNvGrpSpPr/>
          <p:nvPr/>
        </p:nvGrpSpPr>
        <p:grpSpPr>
          <a:xfrm>
            <a:off x="10135141" y="992892"/>
            <a:ext cx="3086134" cy="1210812"/>
            <a:chOff x="0" y="-142875"/>
            <a:chExt cx="882812" cy="346362"/>
          </a:xfrm>
        </p:grpSpPr>
        <p:sp>
          <p:nvSpPr>
            <p:cNvPr id="341" name="Google Shape;341;p18"/>
            <p:cNvSpPr/>
            <p:nvPr/>
          </p:nvSpPr>
          <p:spPr>
            <a:xfrm>
              <a:off x="0" y="0"/>
              <a:ext cx="882812" cy="203487"/>
            </a:xfrm>
            <a:custGeom>
              <a:rect b="b" l="l" r="r" t="t"/>
              <a:pathLst>
                <a:path extrusionOk="0" h="203487" w="882812">
                  <a:moveTo>
                    <a:pt x="0" y="0"/>
                  </a:moveTo>
                  <a:lnTo>
                    <a:pt x="882812" y="0"/>
                  </a:lnTo>
                  <a:lnTo>
                    <a:pt x="882812" y="203487"/>
                  </a:lnTo>
                  <a:lnTo>
                    <a:pt x="0" y="203487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342" name="Google Shape;342;p18"/>
            <p:cNvSpPr txBox="1"/>
            <p:nvPr/>
          </p:nvSpPr>
          <p:spPr>
            <a:xfrm>
              <a:off x="0" y="-142875"/>
              <a:ext cx="882812" cy="346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18"/>
          <p:cNvSpPr txBox="1"/>
          <p:nvPr/>
        </p:nvSpPr>
        <p:spPr>
          <a:xfrm>
            <a:off x="10135147" y="1456625"/>
            <a:ext cx="2966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37">
                <a:solidFill>
                  <a:srgbClr val="FDFDFD"/>
                </a:solidFill>
                <a:latin typeface="Calibri"/>
                <a:ea typeface="Calibri"/>
                <a:cs typeface="Calibri"/>
                <a:sym typeface="Calibri"/>
              </a:rPr>
              <a:t>Capa visual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9"/>
          <p:cNvGrpSpPr/>
          <p:nvPr/>
        </p:nvGrpSpPr>
        <p:grpSpPr>
          <a:xfrm>
            <a:off x="7314813" y="2422326"/>
            <a:ext cx="810765" cy="810765"/>
            <a:chOff x="0" y="0"/>
            <a:chExt cx="756793" cy="756793"/>
          </a:xfrm>
        </p:grpSpPr>
        <p:sp>
          <p:nvSpPr>
            <p:cNvPr id="349" name="Google Shape;349;p19"/>
            <p:cNvSpPr/>
            <p:nvPr/>
          </p:nvSpPr>
          <p:spPr>
            <a:xfrm>
              <a:off x="6350" y="6350"/>
              <a:ext cx="744093" cy="744093"/>
            </a:xfrm>
            <a:custGeom>
              <a:rect b="b" l="l" r="r" t="t"/>
              <a:pathLst>
                <a:path extrusionOk="0" h="744093" w="744093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605155" y="0"/>
                  </a:lnTo>
                  <a:cubicBezTo>
                    <a:pt x="681990" y="0"/>
                    <a:pt x="744093" y="62230"/>
                    <a:pt x="744093" y="138938"/>
                  </a:cubicBezTo>
                  <a:lnTo>
                    <a:pt x="744093" y="605155"/>
                  </a:lnTo>
                  <a:cubicBezTo>
                    <a:pt x="744093" y="681863"/>
                    <a:pt x="681863" y="744093"/>
                    <a:pt x="605155" y="744093"/>
                  </a:cubicBezTo>
                  <a:lnTo>
                    <a:pt x="138938" y="744093"/>
                  </a:lnTo>
                  <a:cubicBezTo>
                    <a:pt x="62230" y="744093"/>
                    <a:pt x="0" y="681990"/>
                    <a:pt x="0" y="605155"/>
                  </a:cubicBez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0" y="0"/>
              <a:ext cx="756793" cy="756793"/>
            </a:xfrm>
            <a:custGeom>
              <a:rect b="b" l="l" r="r" t="t"/>
              <a:pathLst>
                <a:path extrusionOk="0" h="756793" w="756793">
                  <a:moveTo>
                    <a:pt x="0" y="145288"/>
                  </a:moveTo>
                  <a:cubicBezTo>
                    <a:pt x="0" y="65024"/>
                    <a:pt x="65024" y="0"/>
                    <a:pt x="145288" y="0"/>
                  </a:cubicBezTo>
                  <a:lnTo>
                    <a:pt x="611505" y="0"/>
                  </a:lnTo>
                  <a:lnTo>
                    <a:pt x="611505" y="6350"/>
                  </a:lnTo>
                  <a:lnTo>
                    <a:pt x="611505" y="0"/>
                  </a:lnTo>
                  <a:cubicBezTo>
                    <a:pt x="691769" y="0"/>
                    <a:pt x="756793" y="65024"/>
                    <a:pt x="756793" y="145288"/>
                  </a:cubicBezTo>
                  <a:lnTo>
                    <a:pt x="750443" y="145288"/>
                  </a:lnTo>
                  <a:lnTo>
                    <a:pt x="756793" y="145288"/>
                  </a:lnTo>
                  <a:lnTo>
                    <a:pt x="756793" y="611505"/>
                  </a:lnTo>
                  <a:lnTo>
                    <a:pt x="750443" y="611505"/>
                  </a:lnTo>
                  <a:lnTo>
                    <a:pt x="756793" y="611505"/>
                  </a:lnTo>
                  <a:cubicBezTo>
                    <a:pt x="756793" y="691769"/>
                    <a:pt x="691769" y="756793"/>
                    <a:pt x="611505" y="756793"/>
                  </a:cubicBezTo>
                  <a:lnTo>
                    <a:pt x="611505" y="750443"/>
                  </a:lnTo>
                  <a:lnTo>
                    <a:pt x="611505" y="756793"/>
                  </a:lnTo>
                  <a:lnTo>
                    <a:pt x="145288" y="756793"/>
                  </a:lnTo>
                  <a:lnTo>
                    <a:pt x="145288" y="750443"/>
                  </a:lnTo>
                  <a:lnTo>
                    <a:pt x="145288" y="756793"/>
                  </a:lnTo>
                  <a:cubicBezTo>
                    <a:pt x="65024" y="756793"/>
                    <a:pt x="0" y="691769"/>
                    <a:pt x="0" y="611505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611505"/>
                  </a:lnTo>
                  <a:lnTo>
                    <a:pt x="6350" y="611505"/>
                  </a:lnTo>
                  <a:lnTo>
                    <a:pt x="12700" y="611505"/>
                  </a:lnTo>
                  <a:cubicBezTo>
                    <a:pt x="12700" y="684784"/>
                    <a:pt x="72009" y="744093"/>
                    <a:pt x="145288" y="744093"/>
                  </a:cubicBezTo>
                  <a:lnTo>
                    <a:pt x="611505" y="744093"/>
                  </a:lnTo>
                  <a:cubicBezTo>
                    <a:pt x="684784" y="744093"/>
                    <a:pt x="744093" y="684784"/>
                    <a:pt x="744093" y="611505"/>
                  </a:cubicBezTo>
                  <a:lnTo>
                    <a:pt x="744093" y="145288"/>
                  </a:lnTo>
                  <a:cubicBezTo>
                    <a:pt x="744093" y="72009"/>
                    <a:pt x="684784" y="12700"/>
                    <a:pt x="611505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009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DD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9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352" name="Google Shape;352;p19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353" name="Google Shape;353;p19"/>
          <p:cNvSpPr/>
          <p:nvPr/>
        </p:nvSpPr>
        <p:spPr>
          <a:xfrm>
            <a:off x="1028700" y="1724687"/>
            <a:ext cx="5704981" cy="8072898"/>
          </a:xfrm>
          <a:custGeom>
            <a:rect b="b" l="l" r="r" t="t"/>
            <a:pathLst>
              <a:path extrusionOk="0" h="8072898" w="5704981">
                <a:moveTo>
                  <a:pt x="0" y="0"/>
                </a:moveTo>
                <a:lnTo>
                  <a:pt x="5704981" y="0"/>
                </a:lnTo>
                <a:lnTo>
                  <a:pt x="5704981" y="8072898"/>
                </a:lnTo>
                <a:lnTo>
                  <a:pt x="0" y="80728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589" t="0"/>
            </a:stretch>
          </a:blipFill>
          <a:ln>
            <a:noFill/>
          </a:ln>
        </p:spPr>
      </p:sp>
      <p:sp>
        <p:nvSpPr>
          <p:cNvPr id="354" name="Google Shape;354;p19"/>
          <p:cNvSpPr txBox="1"/>
          <p:nvPr/>
        </p:nvSpPr>
        <p:spPr>
          <a:xfrm>
            <a:off x="724867" y="213795"/>
            <a:ext cx="14103109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Vista Física: Diagrama de Despliegue</a:t>
            </a:r>
            <a:endParaRPr/>
          </a:p>
        </p:txBody>
      </p:sp>
      <p:sp>
        <p:nvSpPr>
          <p:cNvPr id="355" name="Google Shape;355;p19"/>
          <p:cNvSpPr txBox="1"/>
          <p:nvPr/>
        </p:nvSpPr>
        <p:spPr>
          <a:xfrm>
            <a:off x="7534186" y="2642741"/>
            <a:ext cx="372070" cy="417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4" u="none" cap="none" strike="noStrike">
                <a:solidFill>
                  <a:srgbClr val="FDFDF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/>
          </a:p>
        </p:txBody>
      </p:sp>
      <p:sp>
        <p:nvSpPr>
          <p:cNvPr id="356" name="Google Shape;356;p19"/>
          <p:cNvSpPr txBox="1"/>
          <p:nvPr/>
        </p:nvSpPr>
        <p:spPr>
          <a:xfrm>
            <a:off x="8247221" y="2530799"/>
            <a:ext cx="3101131" cy="52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PC Usuario</a:t>
            </a:r>
            <a:endParaRPr/>
          </a:p>
        </p:txBody>
      </p:sp>
      <p:sp>
        <p:nvSpPr>
          <p:cNvPr id="357" name="Google Shape;357;p19"/>
          <p:cNvSpPr txBox="1"/>
          <p:nvPr/>
        </p:nvSpPr>
        <p:spPr>
          <a:xfrm>
            <a:off x="8247221" y="3008486"/>
            <a:ext cx="8639472" cy="1623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7" u="none" cap="none" strike="noStrike">
                <a:solidFill>
                  <a:srgbClr val="454240"/>
                </a:solidFill>
                <a:latin typeface="Calibri"/>
                <a:ea typeface="Calibri"/>
                <a:cs typeface="Calibri"/>
                <a:sym typeface="Calibri"/>
              </a:rPr>
              <a:t>Representa a los actores del sistema (Administrador, Jefe de Bodega) que acceden mediante navegador web para realizar acciones como iniciar sesión o gestionar productos.</a:t>
            </a:r>
            <a:endParaRPr/>
          </a:p>
        </p:txBody>
      </p:sp>
      <p:sp>
        <p:nvSpPr>
          <p:cNvPr id="358" name="Google Shape;358;p19"/>
          <p:cNvSpPr txBox="1"/>
          <p:nvPr/>
        </p:nvSpPr>
        <p:spPr>
          <a:xfrm>
            <a:off x="8247221" y="4932982"/>
            <a:ext cx="3101131" cy="52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Servidor Web</a:t>
            </a:r>
            <a:endParaRPr/>
          </a:p>
        </p:txBody>
      </p:sp>
      <p:sp>
        <p:nvSpPr>
          <p:cNvPr id="359" name="Google Shape;359;p19"/>
          <p:cNvSpPr txBox="1"/>
          <p:nvPr/>
        </p:nvSpPr>
        <p:spPr>
          <a:xfrm>
            <a:off x="8247221" y="5415750"/>
            <a:ext cx="8639472" cy="1623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7" u="none" cap="none" strike="noStrike">
                <a:solidFill>
                  <a:srgbClr val="454240"/>
                </a:solidFill>
                <a:latin typeface="Calibri"/>
                <a:ea typeface="Calibri"/>
                <a:cs typeface="Calibri"/>
                <a:sym typeface="Calibri"/>
              </a:rPr>
              <a:t>Basado en Node.js y Express, alberga el backend y la lógica de negocio. Gestiona la autenticación con tokens JWT y organiza la lógica mediante controladores y middleware.</a:t>
            </a:r>
            <a:endParaRPr/>
          </a:p>
        </p:txBody>
      </p:sp>
      <p:sp>
        <p:nvSpPr>
          <p:cNvPr id="360" name="Google Shape;360;p19"/>
          <p:cNvSpPr txBox="1"/>
          <p:nvPr/>
        </p:nvSpPr>
        <p:spPr>
          <a:xfrm>
            <a:off x="8247221" y="7241603"/>
            <a:ext cx="3101131" cy="52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Base de Datos</a:t>
            </a:r>
            <a:endParaRPr/>
          </a:p>
        </p:txBody>
      </p:sp>
      <p:sp>
        <p:nvSpPr>
          <p:cNvPr id="361" name="Google Shape;361;p19"/>
          <p:cNvSpPr txBox="1"/>
          <p:nvPr/>
        </p:nvSpPr>
        <p:spPr>
          <a:xfrm>
            <a:off x="8247221" y="7723382"/>
            <a:ext cx="8639472" cy="215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7" u="none" cap="none" strike="noStrike">
                <a:solidFill>
                  <a:srgbClr val="454240"/>
                </a:solidFill>
                <a:latin typeface="Calibri"/>
                <a:ea typeface="Calibri"/>
                <a:cs typeface="Calibri"/>
                <a:sym typeface="Calibri"/>
              </a:rPr>
              <a:t>PostgreSQL almacena toda la información del sistema, incluyendo usuarios, productos e inventario. Se accede desde el servidor mediante conexión TCP, asegurando la persistencia de datos.</a:t>
            </a:r>
            <a:endParaRPr/>
          </a:p>
        </p:txBody>
      </p:sp>
      <p:grpSp>
        <p:nvGrpSpPr>
          <p:cNvPr id="362" name="Google Shape;362;p19"/>
          <p:cNvGrpSpPr/>
          <p:nvPr/>
        </p:nvGrpSpPr>
        <p:grpSpPr>
          <a:xfrm>
            <a:off x="7314813" y="4668217"/>
            <a:ext cx="810765" cy="810765"/>
            <a:chOff x="0" y="0"/>
            <a:chExt cx="756793" cy="756793"/>
          </a:xfrm>
        </p:grpSpPr>
        <p:sp>
          <p:nvSpPr>
            <p:cNvPr id="363" name="Google Shape;363;p19"/>
            <p:cNvSpPr/>
            <p:nvPr/>
          </p:nvSpPr>
          <p:spPr>
            <a:xfrm>
              <a:off x="6350" y="6350"/>
              <a:ext cx="744093" cy="744093"/>
            </a:xfrm>
            <a:custGeom>
              <a:rect b="b" l="l" r="r" t="t"/>
              <a:pathLst>
                <a:path extrusionOk="0" h="744093" w="744093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605155" y="0"/>
                  </a:lnTo>
                  <a:cubicBezTo>
                    <a:pt x="681990" y="0"/>
                    <a:pt x="744093" y="62230"/>
                    <a:pt x="744093" y="138938"/>
                  </a:cubicBezTo>
                  <a:lnTo>
                    <a:pt x="744093" y="605155"/>
                  </a:lnTo>
                  <a:cubicBezTo>
                    <a:pt x="744093" y="681863"/>
                    <a:pt x="681863" y="744093"/>
                    <a:pt x="605155" y="744093"/>
                  </a:cubicBezTo>
                  <a:lnTo>
                    <a:pt x="138938" y="744093"/>
                  </a:lnTo>
                  <a:cubicBezTo>
                    <a:pt x="62230" y="744093"/>
                    <a:pt x="0" y="681990"/>
                    <a:pt x="0" y="605155"/>
                  </a:cubicBez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0" y="0"/>
              <a:ext cx="756793" cy="756793"/>
            </a:xfrm>
            <a:custGeom>
              <a:rect b="b" l="l" r="r" t="t"/>
              <a:pathLst>
                <a:path extrusionOk="0" h="756793" w="756793">
                  <a:moveTo>
                    <a:pt x="0" y="145288"/>
                  </a:moveTo>
                  <a:cubicBezTo>
                    <a:pt x="0" y="65024"/>
                    <a:pt x="65024" y="0"/>
                    <a:pt x="145288" y="0"/>
                  </a:cubicBezTo>
                  <a:lnTo>
                    <a:pt x="611505" y="0"/>
                  </a:lnTo>
                  <a:lnTo>
                    <a:pt x="611505" y="6350"/>
                  </a:lnTo>
                  <a:lnTo>
                    <a:pt x="611505" y="0"/>
                  </a:lnTo>
                  <a:cubicBezTo>
                    <a:pt x="691769" y="0"/>
                    <a:pt x="756793" y="65024"/>
                    <a:pt x="756793" y="145288"/>
                  </a:cubicBezTo>
                  <a:lnTo>
                    <a:pt x="750443" y="145288"/>
                  </a:lnTo>
                  <a:lnTo>
                    <a:pt x="756793" y="145288"/>
                  </a:lnTo>
                  <a:lnTo>
                    <a:pt x="756793" y="611505"/>
                  </a:lnTo>
                  <a:lnTo>
                    <a:pt x="750443" y="611505"/>
                  </a:lnTo>
                  <a:lnTo>
                    <a:pt x="756793" y="611505"/>
                  </a:lnTo>
                  <a:cubicBezTo>
                    <a:pt x="756793" y="691769"/>
                    <a:pt x="691769" y="756793"/>
                    <a:pt x="611505" y="756793"/>
                  </a:cubicBezTo>
                  <a:lnTo>
                    <a:pt x="611505" y="750443"/>
                  </a:lnTo>
                  <a:lnTo>
                    <a:pt x="611505" y="756793"/>
                  </a:lnTo>
                  <a:lnTo>
                    <a:pt x="145288" y="756793"/>
                  </a:lnTo>
                  <a:lnTo>
                    <a:pt x="145288" y="750443"/>
                  </a:lnTo>
                  <a:lnTo>
                    <a:pt x="145288" y="756793"/>
                  </a:lnTo>
                  <a:cubicBezTo>
                    <a:pt x="65024" y="756793"/>
                    <a:pt x="0" y="691769"/>
                    <a:pt x="0" y="611505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611505"/>
                  </a:lnTo>
                  <a:lnTo>
                    <a:pt x="6350" y="611505"/>
                  </a:lnTo>
                  <a:lnTo>
                    <a:pt x="12700" y="611505"/>
                  </a:lnTo>
                  <a:cubicBezTo>
                    <a:pt x="12700" y="684784"/>
                    <a:pt x="72009" y="744093"/>
                    <a:pt x="145288" y="744093"/>
                  </a:cubicBezTo>
                  <a:lnTo>
                    <a:pt x="611505" y="744093"/>
                  </a:lnTo>
                  <a:cubicBezTo>
                    <a:pt x="684784" y="744093"/>
                    <a:pt x="744093" y="684784"/>
                    <a:pt x="744093" y="611505"/>
                  </a:cubicBezTo>
                  <a:lnTo>
                    <a:pt x="744093" y="145288"/>
                  </a:lnTo>
                  <a:cubicBezTo>
                    <a:pt x="744093" y="72009"/>
                    <a:pt x="684784" y="12700"/>
                    <a:pt x="611505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009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DD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9"/>
          <p:cNvSpPr txBox="1"/>
          <p:nvPr/>
        </p:nvSpPr>
        <p:spPr>
          <a:xfrm>
            <a:off x="7534186" y="4912742"/>
            <a:ext cx="372070" cy="41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4" u="none" cap="none" strike="noStrike">
                <a:solidFill>
                  <a:srgbClr val="FFFE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/>
          </a:p>
        </p:txBody>
      </p:sp>
      <p:grpSp>
        <p:nvGrpSpPr>
          <p:cNvPr id="366" name="Google Shape;366;p19"/>
          <p:cNvGrpSpPr/>
          <p:nvPr/>
        </p:nvGrpSpPr>
        <p:grpSpPr>
          <a:xfrm>
            <a:off x="7314813" y="7039569"/>
            <a:ext cx="810765" cy="810765"/>
            <a:chOff x="0" y="0"/>
            <a:chExt cx="756793" cy="756793"/>
          </a:xfrm>
        </p:grpSpPr>
        <p:sp>
          <p:nvSpPr>
            <p:cNvPr id="367" name="Google Shape;367;p19"/>
            <p:cNvSpPr/>
            <p:nvPr/>
          </p:nvSpPr>
          <p:spPr>
            <a:xfrm>
              <a:off x="6350" y="6350"/>
              <a:ext cx="744093" cy="744093"/>
            </a:xfrm>
            <a:custGeom>
              <a:rect b="b" l="l" r="r" t="t"/>
              <a:pathLst>
                <a:path extrusionOk="0" h="744093" w="744093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605155" y="0"/>
                  </a:lnTo>
                  <a:cubicBezTo>
                    <a:pt x="681990" y="0"/>
                    <a:pt x="744093" y="62230"/>
                    <a:pt x="744093" y="138938"/>
                  </a:cubicBezTo>
                  <a:lnTo>
                    <a:pt x="744093" y="605155"/>
                  </a:lnTo>
                  <a:cubicBezTo>
                    <a:pt x="744093" y="681863"/>
                    <a:pt x="681863" y="744093"/>
                    <a:pt x="605155" y="744093"/>
                  </a:cubicBezTo>
                  <a:lnTo>
                    <a:pt x="138938" y="744093"/>
                  </a:lnTo>
                  <a:cubicBezTo>
                    <a:pt x="62230" y="744093"/>
                    <a:pt x="0" y="681990"/>
                    <a:pt x="0" y="605155"/>
                  </a:cubicBez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0" y="0"/>
              <a:ext cx="756793" cy="756793"/>
            </a:xfrm>
            <a:custGeom>
              <a:rect b="b" l="l" r="r" t="t"/>
              <a:pathLst>
                <a:path extrusionOk="0" h="756793" w="756793">
                  <a:moveTo>
                    <a:pt x="0" y="145288"/>
                  </a:moveTo>
                  <a:cubicBezTo>
                    <a:pt x="0" y="65024"/>
                    <a:pt x="65024" y="0"/>
                    <a:pt x="145288" y="0"/>
                  </a:cubicBezTo>
                  <a:lnTo>
                    <a:pt x="611505" y="0"/>
                  </a:lnTo>
                  <a:lnTo>
                    <a:pt x="611505" y="6350"/>
                  </a:lnTo>
                  <a:lnTo>
                    <a:pt x="611505" y="0"/>
                  </a:lnTo>
                  <a:cubicBezTo>
                    <a:pt x="691769" y="0"/>
                    <a:pt x="756793" y="65024"/>
                    <a:pt x="756793" y="145288"/>
                  </a:cubicBezTo>
                  <a:lnTo>
                    <a:pt x="750443" y="145288"/>
                  </a:lnTo>
                  <a:lnTo>
                    <a:pt x="756793" y="145288"/>
                  </a:lnTo>
                  <a:lnTo>
                    <a:pt x="756793" y="611505"/>
                  </a:lnTo>
                  <a:lnTo>
                    <a:pt x="750443" y="611505"/>
                  </a:lnTo>
                  <a:lnTo>
                    <a:pt x="756793" y="611505"/>
                  </a:lnTo>
                  <a:cubicBezTo>
                    <a:pt x="756793" y="691769"/>
                    <a:pt x="691769" y="756793"/>
                    <a:pt x="611505" y="756793"/>
                  </a:cubicBezTo>
                  <a:lnTo>
                    <a:pt x="611505" y="750443"/>
                  </a:lnTo>
                  <a:lnTo>
                    <a:pt x="611505" y="756793"/>
                  </a:lnTo>
                  <a:lnTo>
                    <a:pt x="145288" y="756793"/>
                  </a:lnTo>
                  <a:lnTo>
                    <a:pt x="145288" y="750443"/>
                  </a:lnTo>
                  <a:lnTo>
                    <a:pt x="145288" y="756793"/>
                  </a:lnTo>
                  <a:cubicBezTo>
                    <a:pt x="65024" y="756793"/>
                    <a:pt x="0" y="691769"/>
                    <a:pt x="0" y="611505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611505"/>
                  </a:lnTo>
                  <a:lnTo>
                    <a:pt x="6350" y="611505"/>
                  </a:lnTo>
                  <a:lnTo>
                    <a:pt x="12700" y="611505"/>
                  </a:lnTo>
                  <a:cubicBezTo>
                    <a:pt x="12700" y="684784"/>
                    <a:pt x="72009" y="744093"/>
                    <a:pt x="145288" y="744093"/>
                  </a:cubicBezTo>
                  <a:lnTo>
                    <a:pt x="611505" y="744093"/>
                  </a:lnTo>
                  <a:cubicBezTo>
                    <a:pt x="684784" y="744093"/>
                    <a:pt x="744093" y="684784"/>
                    <a:pt x="744093" y="611505"/>
                  </a:cubicBezTo>
                  <a:lnTo>
                    <a:pt x="744093" y="145288"/>
                  </a:lnTo>
                  <a:cubicBezTo>
                    <a:pt x="744093" y="72009"/>
                    <a:pt x="684784" y="12700"/>
                    <a:pt x="611505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009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DD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19"/>
          <p:cNvSpPr txBox="1"/>
          <p:nvPr/>
        </p:nvSpPr>
        <p:spPr>
          <a:xfrm>
            <a:off x="7534186" y="7291014"/>
            <a:ext cx="372070" cy="417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4" u="none" cap="none" strike="noStrike">
                <a:solidFill>
                  <a:srgbClr val="FDFDF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6236989" y="1917724"/>
            <a:ext cx="11561752" cy="6327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desarrollo del trabajo consiste en la creación de un sistema de gestión para Valgas e Hijo SpA, enfocado en el control de inventario, registro de ventas y administración de cilindros de gas. Utilizando la metodología 4+1 y el enfoque ágil Scrum++, se diseñó una solución modular que mejora la trazabilidad, optimiza procesos y apoya la toma de decisiones con reportes en tiempo real.</a:t>
            </a:r>
            <a:endParaRPr/>
          </a:p>
          <a:p>
            <a:pPr indent="0" lvl="0" marL="0" marR="0" rtl="0" algn="just">
              <a:lnSpc>
                <a:spcPct val="14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Además, el proyecto incorpora diagramas UML, documentación técnica detallada y un árbol de navegación, lo que permite visualizar la estructura y comportamiento del sistema implementado de forma clara y completa.</a:t>
            </a:r>
            <a:endParaRPr/>
          </a:p>
          <a:p>
            <a:pPr indent="0" lvl="0" marL="0" marR="0" rtl="0" algn="just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6719860" y="184379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490669" y="2707588"/>
            <a:ext cx="5321164" cy="5065748"/>
          </a:xfrm>
          <a:custGeom>
            <a:rect b="b" l="l" r="r" t="t"/>
            <a:pathLst>
              <a:path extrusionOk="0" h="5065748" w="5321164">
                <a:moveTo>
                  <a:pt x="0" y="0"/>
                </a:moveTo>
                <a:lnTo>
                  <a:pt x="5321164" y="0"/>
                </a:lnTo>
                <a:lnTo>
                  <a:pt x="5321164" y="5065747"/>
                </a:lnTo>
                <a:lnTo>
                  <a:pt x="0" y="5065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23" l="0" r="0" t="0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3" name="Google Shape;103;p2"/>
          <p:cNvSpPr txBox="1"/>
          <p:nvPr/>
        </p:nvSpPr>
        <p:spPr>
          <a:xfrm>
            <a:off x="190984" y="257369"/>
            <a:ext cx="9586722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EFF"/>
                </a:solidFill>
                <a:latin typeface="Roboto Slab"/>
                <a:ea typeface="Roboto Slab"/>
                <a:cs typeface="Roboto Slab"/>
                <a:sym typeface="Roboto Slab"/>
              </a:rPr>
              <a:t>Introducción</a:t>
            </a:r>
            <a:r>
              <a:rPr b="0" i="0" lang="en-US" sz="4875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"/>
          <p:cNvSpPr txBox="1"/>
          <p:nvPr/>
        </p:nvSpPr>
        <p:spPr>
          <a:xfrm>
            <a:off x="430038" y="2005183"/>
            <a:ext cx="14880224" cy="1158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 la organización jerárquica de las interfaces y funcionalidades, desde el inicio de sesión hasta módulos como Gestión de Usuarios, Inventario, Reportes y Alertas.</a:t>
            </a:r>
            <a:endParaRPr/>
          </a:p>
        </p:txBody>
      </p:sp>
      <p:sp>
        <p:nvSpPr>
          <p:cNvPr id="375" name="Google Shape;375;p20"/>
          <p:cNvSpPr/>
          <p:nvPr/>
        </p:nvSpPr>
        <p:spPr>
          <a:xfrm>
            <a:off x="0" y="-232790"/>
            <a:ext cx="18287988" cy="1469367"/>
          </a:xfrm>
          <a:custGeom>
            <a:rect b="b" l="l" r="r" t="t"/>
            <a:pathLst>
              <a:path extrusionOk="0" h="1959156" w="24383984">
                <a:moveTo>
                  <a:pt x="0" y="0"/>
                </a:moveTo>
                <a:lnTo>
                  <a:pt x="24383984" y="0"/>
                </a:lnTo>
                <a:lnTo>
                  <a:pt x="24383984" y="1959156"/>
                </a:lnTo>
                <a:lnTo>
                  <a:pt x="0" y="1959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5853" l="0" r="0" t="-145857"/>
            </a:stretch>
          </a:blipFill>
          <a:ln>
            <a:noFill/>
          </a:ln>
        </p:spPr>
      </p:sp>
      <p:sp>
        <p:nvSpPr>
          <p:cNvPr id="376" name="Google Shape;376;p20"/>
          <p:cNvSpPr txBox="1"/>
          <p:nvPr/>
        </p:nvSpPr>
        <p:spPr>
          <a:xfrm>
            <a:off x="420513" y="278701"/>
            <a:ext cx="11608891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Árbol de Navegación</a:t>
            </a:r>
            <a:endParaRPr/>
          </a:p>
        </p:txBody>
      </p:sp>
      <p:sp>
        <p:nvSpPr>
          <p:cNvPr id="377" name="Google Shape;377;p20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pic>
        <p:nvPicPr>
          <p:cNvPr id="378" name="Google Shape;3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32130"/>
            <a:ext cx="17983201" cy="32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384" name="Google Shape;384;p21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385" name="Google Shape;385;p21"/>
          <p:cNvSpPr/>
          <p:nvPr/>
        </p:nvSpPr>
        <p:spPr>
          <a:xfrm>
            <a:off x="8100758" y="3887688"/>
            <a:ext cx="9489152" cy="5734392"/>
          </a:xfrm>
          <a:custGeom>
            <a:rect b="b" l="l" r="r" t="t"/>
            <a:pathLst>
              <a:path extrusionOk="0" h="5734392" w="9489152">
                <a:moveTo>
                  <a:pt x="0" y="0"/>
                </a:moveTo>
                <a:lnTo>
                  <a:pt x="9489152" y="0"/>
                </a:lnTo>
                <a:lnTo>
                  <a:pt x="9489152" y="5734392"/>
                </a:lnTo>
                <a:lnTo>
                  <a:pt x="0" y="5734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387" l="0" r="0" t="0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6" name="Google Shape;386;p21"/>
          <p:cNvSpPr/>
          <p:nvPr/>
        </p:nvSpPr>
        <p:spPr>
          <a:xfrm>
            <a:off x="1187382" y="3889771"/>
            <a:ext cx="5881314" cy="5732309"/>
          </a:xfrm>
          <a:custGeom>
            <a:rect b="b" l="l" r="r" t="t"/>
            <a:pathLst>
              <a:path extrusionOk="0" h="5732309" w="5881314">
                <a:moveTo>
                  <a:pt x="0" y="0"/>
                </a:moveTo>
                <a:lnTo>
                  <a:pt x="5881314" y="0"/>
                </a:lnTo>
                <a:lnTo>
                  <a:pt x="5881314" y="5732309"/>
                </a:lnTo>
                <a:lnTo>
                  <a:pt x="0" y="5732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98" l="0" r="0" t="0"/>
            </a:stretch>
          </a:blipFill>
          <a:ln>
            <a:noFill/>
          </a:ln>
        </p:spPr>
      </p:sp>
      <p:sp>
        <p:nvSpPr>
          <p:cNvPr id="387" name="Google Shape;387;p21"/>
          <p:cNvSpPr txBox="1"/>
          <p:nvPr/>
        </p:nvSpPr>
        <p:spPr>
          <a:xfrm>
            <a:off x="648215" y="253880"/>
            <a:ext cx="9099798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Revision del sprint</a:t>
            </a:r>
            <a:endParaRPr/>
          </a:p>
        </p:txBody>
      </p:sp>
      <p:sp>
        <p:nvSpPr>
          <p:cNvPr id="388" name="Google Shape;388;p21"/>
          <p:cNvSpPr txBox="1"/>
          <p:nvPr/>
        </p:nvSpPr>
        <p:spPr>
          <a:xfrm>
            <a:off x="1028700" y="1440468"/>
            <a:ext cx="16021770" cy="1710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sprint final se centró en la consolidación y validación del sistema. Se utilizaron herramientas específicas para la documentación y se realizó un análisis comparativo entre las horas estimadas y las horas reales de trabajo, reflejando la eficiencia del equipo.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394" name="Google Shape;394;p22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395" name="Google Shape;395;p22"/>
          <p:cNvSpPr txBox="1"/>
          <p:nvPr/>
        </p:nvSpPr>
        <p:spPr>
          <a:xfrm>
            <a:off x="378182" y="257369"/>
            <a:ext cx="3803005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Bibliografía</a:t>
            </a:r>
            <a:endParaRPr/>
          </a:p>
        </p:txBody>
      </p:sp>
      <p:sp>
        <p:nvSpPr>
          <p:cNvPr id="396" name="Google Shape;396;p22"/>
          <p:cNvSpPr txBox="1"/>
          <p:nvPr/>
        </p:nvSpPr>
        <p:spPr>
          <a:xfrm>
            <a:off x="0" y="2237454"/>
            <a:ext cx="18288000" cy="31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6468" lvl="1" marL="392939" marR="0" rtl="0" algn="l">
              <a:lnSpc>
                <a:spcPct val="15697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20"/>
              <a:buFont typeface="Inter"/>
              <a:buAutoNum type="arabicPeriod"/>
            </a:pPr>
            <a:r>
              <a:rPr b="1" i="0" lang="en-US" sz="1820" u="sng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Pichler, R. (2019). Agile Product Management with Scrum: Creating Products That Customers Love. Addison-Wesley Professional.</a:t>
            </a:r>
            <a:endParaRPr/>
          </a:p>
          <a:p>
            <a:pPr indent="-196468" lvl="1" marL="392939" marR="0" rtl="0" algn="l">
              <a:lnSpc>
                <a:spcPct val="15697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20"/>
              <a:buFont typeface="Inter"/>
              <a:buAutoNum type="arabicPeriod"/>
            </a:pPr>
            <a:r>
              <a:rPr b="1" i="0" lang="en-US" sz="1820" u="sng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Pressman, R. S., &amp; Maxim, B. R. (2021). Ingeniería de software: Un enfoque práctico (9.ª ed.). McGraw-Hill.</a:t>
            </a:r>
            <a:endParaRPr/>
          </a:p>
          <a:p>
            <a:pPr indent="-196468" lvl="1" marL="392939" marR="0" rtl="0" algn="l">
              <a:lnSpc>
                <a:spcPct val="15697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20"/>
              <a:buFont typeface="Inter"/>
              <a:buAutoNum type="arabicPeriod"/>
            </a:pPr>
            <a:r>
              <a:rPr b="1" i="0" lang="en-US" sz="1820" u="sng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Schwaber, K., &amp; Sutherland, J. (2020). The Scrum Guide: The Definitive Guide to Scrum: The Rules of the Game. Scrum.org. https://scrumguides.org/scrum-guide.html</a:t>
            </a:r>
            <a:endParaRPr/>
          </a:p>
          <a:p>
            <a:pPr indent="-196468" lvl="1" marL="392939" marR="0" rtl="0" algn="l">
              <a:lnSpc>
                <a:spcPct val="15697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20"/>
              <a:buFont typeface="Inter"/>
              <a:buAutoNum type="arabicPeriod"/>
            </a:pPr>
            <a:r>
              <a:rPr b="1" i="0" lang="en-US" sz="1820" u="sng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Sommerville, I. (2016). Ingeniería del software (10.ª ed.). Pearson Educación.</a:t>
            </a:r>
            <a:endParaRPr/>
          </a:p>
          <a:p>
            <a:pPr indent="-196468" lvl="1" marL="392939" marR="0" rtl="0" algn="l">
              <a:lnSpc>
                <a:spcPct val="156978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20"/>
              <a:buFont typeface="Inter"/>
              <a:buAutoNum type="arabicPeriod"/>
            </a:pPr>
            <a:r>
              <a:rPr b="1" i="0" lang="en-US" sz="1820" u="sng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Universidad Andrés Bello. (2025). Guía metodológica para el desarrollo de proyectos con Scrum++ [Material docente no publicado]. Facultad de Ingeniería, Universidad Andrés Bello.</a:t>
            </a:r>
            <a:endParaRPr/>
          </a:p>
          <a:p>
            <a:pPr indent="0" lvl="0" marL="0" marR="0" rtl="0" algn="l">
              <a:lnSpc>
                <a:spcPct val="3123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20" u="sng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18287988" cy="1204341"/>
          </a:xfrm>
          <a:custGeom>
            <a:rect b="b" l="l" r="r" t="t"/>
            <a:pathLst>
              <a:path extrusionOk="0" h="1605788" w="24383984">
                <a:moveTo>
                  <a:pt x="0" y="0"/>
                </a:moveTo>
                <a:lnTo>
                  <a:pt x="24383984" y="0"/>
                </a:lnTo>
                <a:lnTo>
                  <a:pt x="24383984" y="1605788"/>
                </a:lnTo>
                <a:lnTo>
                  <a:pt x="0" y="1605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8960" l="0" r="0" t="-188960"/>
            </a:stretch>
          </a:blipFill>
          <a:ln>
            <a:noFill/>
          </a:ln>
        </p:spPr>
      </p:sp>
      <p:sp>
        <p:nvSpPr>
          <p:cNvPr id="109" name="Google Shape;109;p3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>
            <a:off x="1501652" y="3527494"/>
            <a:ext cx="3264658" cy="3232012"/>
          </a:xfrm>
          <a:custGeom>
            <a:rect b="b" l="l" r="r" t="t"/>
            <a:pathLst>
              <a:path extrusionOk="0" h="3232012" w="3264658">
                <a:moveTo>
                  <a:pt x="0" y="0"/>
                </a:moveTo>
                <a:lnTo>
                  <a:pt x="3264658" y="0"/>
                </a:lnTo>
                <a:lnTo>
                  <a:pt x="3264658" y="3232012"/>
                </a:lnTo>
                <a:lnTo>
                  <a:pt x="0" y="3232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3"/>
          <p:cNvSpPr txBox="1"/>
          <p:nvPr/>
        </p:nvSpPr>
        <p:spPr>
          <a:xfrm>
            <a:off x="5941706" y="3860764"/>
            <a:ext cx="108447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 </a:t>
            </a:r>
            <a:r>
              <a:rPr lang="en-US" sz="3249"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detalla el diseño, desarrollo y despliegue de un sistema de gestión para Valgas e Hijo SpA. Su objetivo es optimizar el control de inventario, registro de ventas y administración de cilindros de gas, mejorando la trazabilidad y facilitando la toma de decisiones con reportes en tiempo real.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89323" y="253880"/>
            <a:ext cx="11609717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EFF"/>
                </a:solidFill>
                <a:latin typeface="Roboto Slab"/>
                <a:ea typeface="Roboto Slab"/>
                <a:cs typeface="Roboto Slab"/>
                <a:sym typeface="Roboto Slab"/>
              </a:rPr>
              <a:t>Sistema de Gestión Valgas e Hijo SpA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118" name="Google Shape;118;p4"/>
          <p:cNvSpPr txBox="1"/>
          <p:nvPr/>
        </p:nvSpPr>
        <p:spPr>
          <a:xfrm>
            <a:off x="221825" y="284163"/>
            <a:ext cx="13074474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E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 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descr="preencoded.png" id="120" name="Google Shape;120;p4"/>
          <p:cNvSpPr/>
          <p:nvPr/>
        </p:nvSpPr>
        <p:spPr>
          <a:xfrm>
            <a:off x="521616" y="3974304"/>
            <a:ext cx="643397" cy="643397"/>
          </a:xfrm>
          <a:custGeom>
            <a:rect b="b" l="l" r="r" t="t"/>
            <a:pathLst>
              <a:path extrusionOk="0" h="826897" w="826897">
                <a:moveTo>
                  <a:pt x="0" y="0"/>
                </a:moveTo>
                <a:lnTo>
                  <a:pt x="826897" y="0"/>
                </a:lnTo>
                <a:lnTo>
                  <a:pt x="826897" y="826897"/>
                </a:lnTo>
                <a:lnTo>
                  <a:pt x="0" y="826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513668" y="6442867"/>
            <a:ext cx="578869" cy="668990"/>
          </a:xfrm>
          <a:custGeom>
            <a:rect b="b" l="l" r="r" t="t"/>
            <a:pathLst>
              <a:path extrusionOk="0" h="859790" w="743966">
                <a:moveTo>
                  <a:pt x="0" y="91440"/>
                </a:moveTo>
                <a:cubicBezTo>
                  <a:pt x="0" y="40894"/>
                  <a:pt x="40894" y="0"/>
                  <a:pt x="91440" y="0"/>
                </a:cubicBezTo>
                <a:lnTo>
                  <a:pt x="652526" y="0"/>
                </a:lnTo>
                <a:cubicBezTo>
                  <a:pt x="703072" y="0"/>
                  <a:pt x="743966" y="40894"/>
                  <a:pt x="743966" y="91440"/>
                </a:cubicBezTo>
                <a:lnTo>
                  <a:pt x="743966" y="768350"/>
                </a:lnTo>
                <a:cubicBezTo>
                  <a:pt x="743966" y="818896"/>
                  <a:pt x="703072" y="859790"/>
                  <a:pt x="652526" y="859790"/>
                </a:cubicBezTo>
                <a:lnTo>
                  <a:pt x="91440" y="859790"/>
                </a:lnTo>
                <a:cubicBezTo>
                  <a:pt x="40894" y="859790"/>
                  <a:pt x="0" y="818896"/>
                  <a:pt x="0" y="768350"/>
                </a:cubicBezTo>
                <a:close/>
              </a:path>
            </a:pathLst>
          </a:custGeom>
          <a:solidFill>
            <a:srgbClr val="4D4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22" name="Google Shape;122;p4"/>
          <p:cNvSpPr/>
          <p:nvPr/>
        </p:nvSpPr>
        <p:spPr>
          <a:xfrm>
            <a:off x="481552" y="6455682"/>
            <a:ext cx="643397" cy="643397"/>
          </a:xfrm>
          <a:custGeom>
            <a:rect b="b" l="l" r="r" t="t"/>
            <a:pathLst>
              <a:path extrusionOk="0" h="826897" w="826897">
                <a:moveTo>
                  <a:pt x="0" y="0"/>
                </a:moveTo>
                <a:lnTo>
                  <a:pt x="826897" y="0"/>
                </a:lnTo>
                <a:lnTo>
                  <a:pt x="826897" y="826897"/>
                </a:lnTo>
                <a:lnTo>
                  <a:pt x="0" y="826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3" name="Google Shape;123;p4"/>
          <p:cNvGrpSpPr/>
          <p:nvPr/>
        </p:nvGrpSpPr>
        <p:grpSpPr>
          <a:xfrm>
            <a:off x="1261248" y="1456958"/>
            <a:ext cx="2758513" cy="970300"/>
            <a:chOff x="0" y="-95250"/>
            <a:chExt cx="962439" cy="338536"/>
          </a:xfrm>
        </p:grpSpPr>
        <p:sp>
          <p:nvSpPr>
            <p:cNvPr id="124" name="Google Shape;124;p4"/>
            <p:cNvSpPr/>
            <p:nvPr/>
          </p:nvSpPr>
          <p:spPr>
            <a:xfrm>
              <a:off x="0" y="0"/>
              <a:ext cx="962439" cy="243286"/>
            </a:xfrm>
            <a:custGeom>
              <a:rect b="b" l="l" r="r" t="t"/>
              <a:pathLst>
                <a:path extrusionOk="0" h="243286" w="962439">
                  <a:moveTo>
                    <a:pt x="0" y="0"/>
                  </a:moveTo>
                  <a:lnTo>
                    <a:pt x="962439" y="0"/>
                  </a:lnTo>
                  <a:lnTo>
                    <a:pt x="962439" y="243286"/>
                  </a:lnTo>
                  <a:lnTo>
                    <a:pt x="0" y="243286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25" name="Google Shape;125;p4"/>
            <p:cNvSpPr txBox="1"/>
            <p:nvPr/>
          </p:nvSpPr>
          <p:spPr>
            <a:xfrm>
              <a:off x="0" y="-95250"/>
              <a:ext cx="962439" cy="338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1306833" y="3577437"/>
            <a:ext cx="3397053" cy="1064968"/>
            <a:chOff x="0" y="-95250"/>
            <a:chExt cx="894697" cy="280485"/>
          </a:xfrm>
        </p:grpSpPr>
        <p:sp>
          <p:nvSpPr>
            <p:cNvPr id="127" name="Google Shape;127;p4"/>
            <p:cNvSpPr/>
            <p:nvPr/>
          </p:nvSpPr>
          <p:spPr>
            <a:xfrm>
              <a:off x="0" y="0"/>
              <a:ext cx="894697" cy="185235"/>
            </a:xfrm>
            <a:custGeom>
              <a:rect b="b" l="l" r="r" t="t"/>
              <a:pathLst>
                <a:path extrusionOk="0" h="185235" w="894697">
                  <a:moveTo>
                    <a:pt x="0" y="0"/>
                  </a:moveTo>
                  <a:lnTo>
                    <a:pt x="894697" y="0"/>
                  </a:lnTo>
                  <a:lnTo>
                    <a:pt x="894697" y="185235"/>
                  </a:lnTo>
                  <a:lnTo>
                    <a:pt x="0" y="185235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28" name="Google Shape;128;p4"/>
            <p:cNvSpPr txBox="1"/>
            <p:nvPr/>
          </p:nvSpPr>
          <p:spPr>
            <a:xfrm>
              <a:off x="0" y="-95250"/>
              <a:ext cx="894697" cy="280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1306833" y="6018808"/>
            <a:ext cx="3519704" cy="1093081"/>
            <a:chOff x="0" y="-95250"/>
            <a:chExt cx="927000" cy="287889"/>
          </a:xfrm>
        </p:grpSpPr>
        <p:sp>
          <p:nvSpPr>
            <p:cNvPr id="130" name="Google Shape;130;p4"/>
            <p:cNvSpPr/>
            <p:nvPr/>
          </p:nvSpPr>
          <p:spPr>
            <a:xfrm>
              <a:off x="0" y="0"/>
              <a:ext cx="927000" cy="192639"/>
            </a:xfrm>
            <a:custGeom>
              <a:rect b="b" l="l" r="r" t="t"/>
              <a:pathLst>
                <a:path extrusionOk="0" h="192639" w="927000">
                  <a:moveTo>
                    <a:pt x="0" y="0"/>
                  </a:moveTo>
                  <a:lnTo>
                    <a:pt x="927000" y="0"/>
                  </a:lnTo>
                  <a:lnTo>
                    <a:pt x="927000" y="192639"/>
                  </a:lnTo>
                  <a:lnTo>
                    <a:pt x="0" y="192639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31" name="Google Shape;131;p4"/>
            <p:cNvSpPr txBox="1"/>
            <p:nvPr/>
          </p:nvSpPr>
          <p:spPr>
            <a:xfrm>
              <a:off x="0" y="-95250"/>
              <a:ext cx="927000" cy="2878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4"/>
          <p:cNvSpPr txBox="1"/>
          <p:nvPr/>
        </p:nvSpPr>
        <p:spPr>
          <a:xfrm>
            <a:off x="1454509" y="1841022"/>
            <a:ext cx="3217261" cy="492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28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Scrum++</a:t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1261248" y="2420662"/>
            <a:ext cx="15949046" cy="1334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 principios iterativos de Scrum con el modelo arquitectónico 4+1, permitiendo un desarrollo ágil y estructurado.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346897" y="4062339"/>
            <a:ext cx="3217261" cy="492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28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Metodología 4+1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261248" y="4748920"/>
            <a:ext cx="15949046" cy="133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 el sistema desde múltiples perspectivas: lógica, de proceso, de desarrollo, física y externa, para una comprensión integral.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458054" y="6490975"/>
            <a:ext cx="3217261" cy="500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28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Diagramas UML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1261248" y="7102364"/>
            <a:ext cx="15949046" cy="133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Incluye diagramas UML para visualizar el comportamiento y la estructura del sistema, junto con un árbol de navegación detallado.</a:t>
            </a:r>
            <a:endParaRPr/>
          </a:p>
        </p:txBody>
      </p:sp>
      <p:sp>
        <p:nvSpPr>
          <p:cNvPr descr="preencoded.png" id="138" name="Google Shape;138;p4"/>
          <p:cNvSpPr/>
          <p:nvPr/>
        </p:nvSpPr>
        <p:spPr>
          <a:xfrm>
            <a:off x="521616" y="1729960"/>
            <a:ext cx="643397" cy="643397"/>
          </a:xfrm>
          <a:custGeom>
            <a:rect b="b" l="l" r="r" t="t"/>
            <a:pathLst>
              <a:path extrusionOk="0" h="826897" w="826897">
                <a:moveTo>
                  <a:pt x="0" y="0"/>
                </a:moveTo>
                <a:lnTo>
                  <a:pt x="826897" y="0"/>
                </a:lnTo>
                <a:lnTo>
                  <a:pt x="826897" y="826897"/>
                </a:lnTo>
                <a:lnTo>
                  <a:pt x="0" y="826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145" name="Google Shape;145;p5"/>
          <p:cNvSpPr/>
          <p:nvPr/>
        </p:nvSpPr>
        <p:spPr>
          <a:xfrm>
            <a:off x="390323" y="4372991"/>
            <a:ext cx="1665156" cy="1598550"/>
          </a:xfrm>
          <a:custGeom>
            <a:rect b="b" l="l" r="r" t="t"/>
            <a:pathLst>
              <a:path extrusionOk="0" h="1598550" w="1665156">
                <a:moveTo>
                  <a:pt x="0" y="0"/>
                </a:moveTo>
                <a:lnTo>
                  <a:pt x="1665157" y="0"/>
                </a:lnTo>
                <a:lnTo>
                  <a:pt x="1665157" y="1598550"/>
                </a:lnTo>
                <a:lnTo>
                  <a:pt x="0" y="1598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>
            <a:off x="329671" y="1810742"/>
            <a:ext cx="1786460" cy="1786460"/>
          </a:xfrm>
          <a:custGeom>
            <a:rect b="b" l="l" r="r" t="t"/>
            <a:pathLst>
              <a:path extrusionOk="0" h="1786460" w="1786460">
                <a:moveTo>
                  <a:pt x="0" y="0"/>
                </a:moveTo>
                <a:lnTo>
                  <a:pt x="1786461" y="0"/>
                </a:lnTo>
                <a:lnTo>
                  <a:pt x="1786461" y="1786461"/>
                </a:lnTo>
                <a:lnTo>
                  <a:pt x="0" y="1786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5"/>
          <p:cNvSpPr/>
          <p:nvPr/>
        </p:nvSpPr>
        <p:spPr>
          <a:xfrm>
            <a:off x="390323" y="6693097"/>
            <a:ext cx="1665156" cy="1596468"/>
          </a:xfrm>
          <a:custGeom>
            <a:rect b="b" l="l" r="r" t="t"/>
            <a:pathLst>
              <a:path extrusionOk="0" h="1596468" w="1665156">
                <a:moveTo>
                  <a:pt x="0" y="0"/>
                </a:moveTo>
                <a:lnTo>
                  <a:pt x="1665157" y="0"/>
                </a:lnTo>
                <a:lnTo>
                  <a:pt x="1665157" y="1596468"/>
                </a:lnTo>
                <a:lnTo>
                  <a:pt x="0" y="1596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5"/>
          <p:cNvSpPr txBox="1"/>
          <p:nvPr/>
        </p:nvSpPr>
        <p:spPr>
          <a:xfrm>
            <a:off x="170554" y="294680"/>
            <a:ext cx="12128245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EFF"/>
                </a:solidFill>
                <a:latin typeface="Roboto Slab"/>
                <a:ea typeface="Roboto Slab"/>
                <a:cs typeface="Roboto Slab"/>
                <a:sym typeface="Roboto Slab"/>
              </a:rPr>
              <a:t>Propuesta de Solución e Incremento 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3008881" y="1986371"/>
            <a:ext cx="5998641" cy="52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Plataforma Centralizada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3008881" y="2633612"/>
            <a:ext cx="11997282" cy="1334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 integral del ciclo de operación de cilindros de gas, desde inventario hasta venta y trazabilidad.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3008881" y="4223612"/>
            <a:ext cx="5678223" cy="529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Funcionalidades Clave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3008881" y="4819691"/>
            <a:ext cx="11997282" cy="133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de usuarios, generación de reportes y alertas automatizadas para optimizar procesos.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3008881" y="6409691"/>
            <a:ext cx="4306414" cy="557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37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Incremento 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3145359" y="7204900"/>
            <a:ext cx="11997282" cy="1334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3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Diseño, implementación y documentación de 13 casos de uso iniciales, cubriendo el 20.6% del total del sistema.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6"/>
          <p:cNvGrpSpPr/>
          <p:nvPr/>
        </p:nvGrpSpPr>
        <p:grpSpPr>
          <a:xfrm>
            <a:off x="1137456" y="1324797"/>
            <a:ext cx="4054299" cy="1148280"/>
            <a:chOff x="0" y="-95250"/>
            <a:chExt cx="1067799" cy="302427"/>
          </a:xfrm>
        </p:grpSpPr>
        <p:sp>
          <p:nvSpPr>
            <p:cNvPr id="160" name="Google Shape;160;p6"/>
            <p:cNvSpPr/>
            <p:nvPr/>
          </p:nvSpPr>
          <p:spPr>
            <a:xfrm>
              <a:off x="0" y="0"/>
              <a:ext cx="1067799" cy="207177"/>
            </a:xfrm>
            <a:custGeom>
              <a:rect b="b" l="l" r="r" t="t"/>
              <a:pathLst>
                <a:path extrusionOk="0" h="207177" w="1067799">
                  <a:moveTo>
                    <a:pt x="0" y="0"/>
                  </a:moveTo>
                  <a:lnTo>
                    <a:pt x="1067799" y="0"/>
                  </a:lnTo>
                  <a:lnTo>
                    <a:pt x="1067799" y="207177"/>
                  </a:lnTo>
                  <a:lnTo>
                    <a:pt x="0" y="207177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61" name="Google Shape;161;p6"/>
            <p:cNvSpPr txBox="1"/>
            <p:nvPr/>
          </p:nvSpPr>
          <p:spPr>
            <a:xfrm>
              <a:off x="0" y="-95250"/>
              <a:ext cx="1067799" cy="302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 txBox="1"/>
          <p:nvPr/>
        </p:nvSpPr>
        <p:spPr>
          <a:xfrm>
            <a:off x="1505284" y="1876389"/>
            <a:ext cx="3686472" cy="408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7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Gestión de Usuarios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689675" y="2882028"/>
            <a:ext cx="5947612" cy="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CU01: Acceso con usuario y contraseña única.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689675" y="3832385"/>
            <a:ext cx="5947612" cy="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CU02: Roles definidos (Chofer, Jefe de Bodega, Administrador).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689675" y="4881385"/>
            <a:ext cx="5947612" cy="496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CU03: Asignación de permisos por módulo.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689675" y="5523876"/>
            <a:ext cx="5947612" cy="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CU04: Recuperación de contraseñas por correo.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689675" y="6572876"/>
            <a:ext cx="5947612" cy="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CU05: Cierre automático de sesión por inactividad (10 min).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6766415" y="2882028"/>
            <a:ext cx="5335653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CU06: Registro de cilindros nuevos (fecha, tipo, cantidad).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6766415" y="4105213"/>
            <a:ext cx="5335653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CU07: Validación automática de formatos.</a:t>
            </a:r>
            <a:endParaRPr/>
          </a:p>
        </p:txBody>
      </p:sp>
      <p:sp>
        <p:nvSpPr>
          <p:cNvPr id="170" name="Google Shape;170;p6"/>
          <p:cNvSpPr txBox="1"/>
          <p:nvPr/>
        </p:nvSpPr>
        <p:spPr>
          <a:xfrm>
            <a:off x="6766415" y="5177573"/>
            <a:ext cx="5335653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CU08: Edición de estado de cilindro (lleno/vacío).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6766415" y="6147557"/>
            <a:ext cx="5335653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CU09: Búsqueda de cilindros por tipo y estado.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6766415" y="7098490"/>
            <a:ext cx="5335653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CU10: Alerta automática por stock mínimo.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6766415" y="8173249"/>
            <a:ext cx="5335653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just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CU11: Registro de pérdidas o daños.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12770385" y="2809800"/>
            <a:ext cx="5030391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CU12: Generación de informe diario de stock.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12770385" y="4051459"/>
            <a:ext cx="5030391" cy="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2333" lvl="1" marL="504664" marR="0" rtl="0" algn="l">
              <a:lnSpc>
                <a:spcPct val="1613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7"/>
              <a:buFont typeface="Arial"/>
              <a:buChar char="•"/>
            </a:pPr>
            <a:r>
              <a:rPr b="1" i="0" lang="en-US" sz="2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CU13: Consulta de historial de cambios en inventario.</a:t>
            </a:r>
            <a:endParaRPr/>
          </a:p>
        </p:txBody>
      </p:sp>
      <p:grpSp>
        <p:nvGrpSpPr>
          <p:cNvPr id="176" name="Google Shape;176;p6"/>
          <p:cNvGrpSpPr/>
          <p:nvPr/>
        </p:nvGrpSpPr>
        <p:grpSpPr>
          <a:xfrm>
            <a:off x="6953881" y="1337670"/>
            <a:ext cx="4054299" cy="1148280"/>
            <a:chOff x="0" y="-95250"/>
            <a:chExt cx="1067799" cy="302427"/>
          </a:xfrm>
        </p:grpSpPr>
        <p:sp>
          <p:nvSpPr>
            <p:cNvPr id="177" name="Google Shape;177;p6"/>
            <p:cNvSpPr/>
            <p:nvPr/>
          </p:nvSpPr>
          <p:spPr>
            <a:xfrm>
              <a:off x="0" y="0"/>
              <a:ext cx="1067799" cy="207177"/>
            </a:xfrm>
            <a:custGeom>
              <a:rect b="b" l="l" r="r" t="t"/>
              <a:pathLst>
                <a:path extrusionOk="0" h="207177" w="1067799">
                  <a:moveTo>
                    <a:pt x="0" y="0"/>
                  </a:moveTo>
                  <a:lnTo>
                    <a:pt x="1067799" y="0"/>
                  </a:lnTo>
                  <a:lnTo>
                    <a:pt x="1067799" y="207177"/>
                  </a:lnTo>
                  <a:lnTo>
                    <a:pt x="0" y="207177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78" name="Google Shape;178;p6"/>
            <p:cNvSpPr txBox="1"/>
            <p:nvPr/>
          </p:nvSpPr>
          <p:spPr>
            <a:xfrm>
              <a:off x="0" y="-95250"/>
              <a:ext cx="1067799" cy="3024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03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7233523" y="1902137"/>
            <a:ext cx="3774657" cy="408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7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Gestión de Inventario</a:t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2770385" y="1156843"/>
            <a:ext cx="4054299" cy="1329107"/>
            <a:chOff x="0" y="-142875"/>
            <a:chExt cx="1067799" cy="350052"/>
          </a:xfrm>
        </p:grpSpPr>
        <p:sp>
          <p:nvSpPr>
            <p:cNvPr id="181" name="Google Shape;181;p6"/>
            <p:cNvSpPr/>
            <p:nvPr/>
          </p:nvSpPr>
          <p:spPr>
            <a:xfrm>
              <a:off x="0" y="0"/>
              <a:ext cx="1067799" cy="207177"/>
            </a:xfrm>
            <a:custGeom>
              <a:rect b="b" l="l" r="r" t="t"/>
              <a:pathLst>
                <a:path extrusionOk="0" h="207177" w="1067799">
                  <a:moveTo>
                    <a:pt x="0" y="0"/>
                  </a:moveTo>
                  <a:lnTo>
                    <a:pt x="1067799" y="0"/>
                  </a:lnTo>
                  <a:lnTo>
                    <a:pt x="1067799" y="207177"/>
                  </a:lnTo>
                  <a:lnTo>
                    <a:pt x="0" y="207177"/>
                  </a:lnTo>
                  <a:close/>
                </a:path>
              </a:pathLst>
            </a:custGeom>
            <a:solidFill>
              <a:srgbClr val="AD1E22"/>
            </a:solidFill>
            <a:ln>
              <a:noFill/>
            </a:ln>
          </p:spPr>
        </p:sp>
        <p:sp>
          <p:nvSpPr>
            <p:cNvPr id="182" name="Google Shape;182;p6"/>
            <p:cNvSpPr txBox="1"/>
            <p:nvPr/>
          </p:nvSpPr>
          <p:spPr>
            <a:xfrm>
              <a:off x="0" y="-142875"/>
              <a:ext cx="1067799" cy="35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138032" lvl="1" marL="504664" marR="0" rtl="0" algn="l">
                <a:lnSpc>
                  <a:spcPct val="2094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6"/>
          <p:cNvSpPr txBox="1"/>
          <p:nvPr/>
        </p:nvSpPr>
        <p:spPr>
          <a:xfrm>
            <a:off x="12996171" y="1870604"/>
            <a:ext cx="4054299" cy="408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7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Reportes y Trazabilidad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0" y="0"/>
            <a:ext cx="18287988" cy="1236577"/>
          </a:xfrm>
          <a:custGeom>
            <a:rect b="b" l="l" r="r" t="t"/>
            <a:pathLst>
              <a:path extrusionOk="0" h="1648769" w="24383984">
                <a:moveTo>
                  <a:pt x="0" y="0"/>
                </a:moveTo>
                <a:lnTo>
                  <a:pt x="24383984" y="0"/>
                </a:lnTo>
                <a:lnTo>
                  <a:pt x="24383984" y="1648769"/>
                </a:lnTo>
                <a:lnTo>
                  <a:pt x="0" y="1648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2731" l="0" r="0" t="-182731"/>
            </a:stretch>
          </a:blipFill>
          <a:ln>
            <a:noFill/>
          </a:ln>
        </p:spPr>
      </p:sp>
      <p:sp>
        <p:nvSpPr>
          <p:cNvPr id="185" name="Google Shape;185;p6"/>
          <p:cNvSpPr txBox="1"/>
          <p:nvPr/>
        </p:nvSpPr>
        <p:spPr>
          <a:xfrm>
            <a:off x="179745" y="284163"/>
            <a:ext cx="15234829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Product Backlog: Requerimientos Funcionales</a:t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0" y="0"/>
            <a:ext cx="18287988" cy="1204341"/>
          </a:xfrm>
          <a:custGeom>
            <a:rect b="b" l="l" r="r" t="t"/>
            <a:pathLst>
              <a:path extrusionOk="0" h="1605788" w="24383984">
                <a:moveTo>
                  <a:pt x="0" y="0"/>
                </a:moveTo>
                <a:lnTo>
                  <a:pt x="24383984" y="0"/>
                </a:lnTo>
                <a:lnTo>
                  <a:pt x="24383984" y="1605788"/>
                </a:lnTo>
                <a:lnTo>
                  <a:pt x="0" y="1605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8960" l="0" r="0" t="-188960"/>
            </a:stretch>
          </a:blipFill>
          <a:ln>
            <a:noFill/>
          </a:ln>
        </p:spPr>
      </p:sp>
      <p:sp>
        <p:nvSpPr>
          <p:cNvPr id="192" name="Google Shape;192;p7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193" name="Google Shape;193;p7"/>
          <p:cNvSpPr/>
          <p:nvPr/>
        </p:nvSpPr>
        <p:spPr>
          <a:xfrm>
            <a:off x="8464651" y="6723542"/>
            <a:ext cx="8921939" cy="2854423"/>
          </a:xfrm>
          <a:custGeom>
            <a:rect b="b" l="l" r="r" t="t"/>
            <a:pathLst>
              <a:path extrusionOk="0" h="2854423" w="8921939">
                <a:moveTo>
                  <a:pt x="0" y="0"/>
                </a:moveTo>
                <a:lnTo>
                  <a:pt x="8921939" y="0"/>
                </a:lnTo>
                <a:lnTo>
                  <a:pt x="8921939" y="2854423"/>
                </a:lnTo>
                <a:lnTo>
                  <a:pt x="0" y="2854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4" name="Google Shape;194;p7"/>
          <p:cNvSpPr/>
          <p:nvPr/>
        </p:nvSpPr>
        <p:spPr>
          <a:xfrm>
            <a:off x="1028700" y="1898783"/>
            <a:ext cx="9281585" cy="4130305"/>
          </a:xfrm>
          <a:custGeom>
            <a:rect b="b" l="l" r="r" t="t"/>
            <a:pathLst>
              <a:path extrusionOk="0" h="4130305" w="9281585">
                <a:moveTo>
                  <a:pt x="0" y="0"/>
                </a:moveTo>
                <a:lnTo>
                  <a:pt x="9281585" y="0"/>
                </a:lnTo>
                <a:lnTo>
                  <a:pt x="9281585" y="4130305"/>
                </a:lnTo>
                <a:lnTo>
                  <a:pt x="0" y="41303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7"/>
          <p:cNvSpPr txBox="1"/>
          <p:nvPr/>
        </p:nvSpPr>
        <p:spPr>
          <a:xfrm>
            <a:off x="204779" y="253880"/>
            <a:ext cx="8939221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Sprint Backlog y Planificación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3232507" y="1362618"/>
            <a:ext cx="4873972" cy="1062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Planificación del sprint</a:t>
            </a:r>
            <a:endParaRPr/>
          </a:p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59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11587275" y="6019575"/>
            <a:ext cx="3646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0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9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Sprint Backlog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02" name="Google Shape;202;p8"/>
          <p:cNvSpPr/>
          <p:nvPr/>
        </p:nvSpPr>
        <p:spPr>
          <a:xfrm>
            <a:off x="598885" y="1463246"/>
            <a:ext cx="8367407" cy="8553158"/>
          </a:xfrm>
          <a:custGeom>
            <a:rect b="b" l="l" r="r" t="t"/>
            <a:pathLst>
              <a:path extrusionOk="0" h="11397488" w="11149965">
                <a:moveTo>
                  <a:pt x="0" y="0"/>
                </a:moveTo>
                <a:lnTo>
                  <a:pt x="11149965" y="0"/>
                </a:lnTo>
                <a:lnTo>
                  <a:pt x="11149965" y="11397488"/>
                </a:lnTo>
                <a:lnTo>
                  <a:pt x="0" y="11397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6" r="-25" t="0"/>
            </a:stretch>
          </a:blipFill>
          <a:ln>
            <a:noFill/>
          </a:ln>
        </p:spPr>
      </p:sp>
      <p:sp>
        <p:nvSpPr>
          <p:cNvPr id="203" name="Google Shape;203;p8"/>
          <p:cNvSpPr/>
          <p:nvPr/>
        </p:nvSpPr>
        <p:spPr>
          <a:xfrm>
            <a:off x="0" y="0"/>
            <a:ext cx="18287988" cy="1204341"/>
          </a:xfrm>
          <a:custGeom>
            <a:rect b="b" l="l" r="r" t="t"/>
            <a:pathLst>
              <a:path extrusionOk="0" h="1605788" w="24383984">
                <a:moveTo>
                  <a:pt x="0" y="0"/>
                </a:moveTo>
                <a:lnTo>
                  <a:pt x="24383984" y="0"/>
                </a:lnTo>
                <a:lnTo>
                  <a:pt x="24383984" y="1605788"/>
                </a:lnTo>
                <a:lnTo>
                  <a:pt x="0" y="1605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8960" l="0" r="0" t="-188960"/>
            </a:stretch>
          </a:blipFill>
          <a:ln>
            <a:noFill/>
          </a:ln>
        </p:spPr>
      </p:sp>
      <p:sp>
        <p:nvSpPr>
          <p:cNvPr id="204" name="Google Shape;204;p8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05" name="Google Shape;205;p8"/>
          <p:cNvSpPr txBox="1"/>
          <p:nvPr/>
        </p:nvSpPr>
        <p:spPr>
          <a:xfrm>
            <a:off x="0" y="171364"/>
            <a:ext cx="10527655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Diagrama de Clases 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9163050" y="3394904"/>
            <a:ext cx="8985351" cy="330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 la estructura orientada a objetos del sistema, detallando entidades clave como Usuario (Administrador, JefeDeBodega, Chofer), Inventario, Cilindros, Reporte, AlertaStock, Pedido, Entrega, y clases de apoyo.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0" y="0"/>
            <a:ext cx="18396447" cy="1302714"/>
          </a:xfrm>
          <a:custGeom>
            <a:rect b="b" l="l" r="r" t="t"/>
            <a:pathLst>
              <a:path extrusionOk="0" h="1736952" w="24528597">
                <a:moveTo>
                  <a:pt x="0" y="0"/>
                </a:moveTo>
                <a:lnTo>
                  <a:pt x="24528597" y="0"/>
                </a:lnTo>
                <a:lnTo>
                  <a:pt x="24528597" y="1736952"/>
                </a:lnTo>
                <a:lnTo>
                  <a:pt x="0" y="1736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72214" l="0" r="0" t="-172210"/>
            </a:stretch>
          </a:blipFill>
          <a:ln>
            <a:noFill/>
          </a:ln>
        </p:spPr>
      </p:sp>
      <p:sp>
        <p:nvSpPr>
          <p:cNvPr descr="preencoded.png" id="212" name="Google Shape;212;p9"/>
          <p:cNvSpPr/>
          <p:nvPr/>
        </p:nvSpPr>
        <p:spPr>
          <a:xfrm>
            <a:off x="97735" y="1390325"/>
            <a:ext cx="8115271" cy="8152521"/>
          </a:xfrm>
          <a:custGeom>
            <a:rect b="b" l="l" r="r" t="t"/>
            <a:pathLst>
              <a:path extrusionOk="0" h="11201146" w="11149965">
                <a:moveTo>
                  <a:pt x="0" y="0"/>
                </a:moveTo>
                <a:lnTo>
                  <a:pt x="11149965" y="0"/>
                </a:lnTo>
                <a:lnTo>
                  <a:pt x="11149965" y="11201146"/>
                </a:lnTo>
                <a:lnTo>
                  <a:pt x="0" y="11201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" t="0"/>
            </a:stretch>
          </a:blipFill>
          <a:ln>
            <a:noFill/>
          </a:ln>
        </p:spPr>
      </p:sp>
      <p:sp>
        <p:nvSpPr>
          <p:cNvPr id="213" name="Google Shape;213;p9"/>
          <p:cNvSpPr/>
          <p:nvPr/>
        </p:nvSpPr>
        <p:spPr>
          <a:xfrm>
            <a:off x="17050470" y="98373"/>
            <a:ext cx="1078897" cy="900017"/>
          </a:xfrm>
          <a:custGeom>
            <a:rect b="b" l="l" r="r" t="t"/>
            <a:pathLst>
              <a:path extrusionOk="0" h="1200023" w="1438529">
                <a:moveTo>
                  <a:pt x="0" y="0"/>
                </a:moveTo>
                <a:lnTo>
                  <a:pt x="1438529" y="0"/>
                </a:lnTo>
                <a:lnTo>
                  <a:pt x="1438529" y="1200023"/>
                </a:lnTo>
                <a:lnTo>
                  <a:pt x="0" y="1200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3" l="0" r="0" t="-161"/>
            </a:stretch>
          </a:blipFill>
          <a:ln>
            <a:noFill/>
          </a:ln>
        </p:spPr>
      </p:sp>
      <p:sp>
        <p:nvSpPr>
          <p:cNvPr id="214" name="Google Shape;214;p9"/>
          <p:cNvSpPr txBox="1"/>
          <p:nvPr/>
        </p:nvSpPr>
        <p:spPr>
          <a:xfrm>
            <a:off x="97735" y="253880"/>
            <a:ext cx="7249954" cy="744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5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Modelo de Base de Datos</a:t>
            </a:r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8562291" y="3464747"/>
            <a:ext cx="9027619" cy="3860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2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de Base de Datos</a:t>
            </a:r>
            <a:endParaRPr/>
          </a:p>
          <a:p>
            <a:pPr indent="0" lvl="0" marL="0" marR="0" rtl="0" algn="l">
              <a:lnSpc>
                <a:spcPct val="1612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Define la persistencia de datos con tablas para Usuarios, Roles, Seguridad (ResetToken, Historial), Inventario, Cilindros y Gestión de Pérdidas, asegurando la integridad y trazabilidad de la información.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